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361" r:id="rId3"/>
    <p:sldId id="363" r:id="rId4"/>
    <p:sldId id="366" r:id="rId5"/>
    <p:sldId id="389" r:id="rId6"/>
    <p:sldId id="377" r:id="rId7"/>
    <p:sldId id="364" r:id="rId8"/>
    <p:sldId id="376" r:id="rId9"/>
    <p:sldId id="328" r:id="rId10"/>
    <p:sldId id="391" r:id="rId11"/>
    <p:sldId id="390" r:id="rId12"/>
    <p:sldId id="387" r:id="rId13"/>
    <p:sldId id="379" r:id="rId14"/>
    <p:sldId id="385" r:id="rId15"/>
    <p:sldId id="372" r:id="rId16"/>
    <p:sldId id="373" r:id="rId17"/>
    <p:sldId id="388" r:id="rId18"/>
    <p:sldId id="378" r:id="rId19"/>
    <p:sldId id="368" r:id="rId20"/>
    <p:sldId id="375" r:id="rId21"/>
    <p:sldId id="370"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0597"/>
    <a:srgbClr val="FF9900"/>
    <a:srgbClr val="B2B2B2"/>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78" autoAdjust="0"/>
  </p:normalViewPr>
  <p:slideViewPr>
    <p:cSldViewPr>
      <p:cViewPr>
        <p:scale>
          <a:sx n="78" d="100"/>
          <a:sy n="78" d="100"/>
        </p:scale>
        <p:origin x="954" y="6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1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40" tIns="45720" rIns="91440" bIns="45720" rtlCol="0"/>
          <a:lstStyle>
            <a:lvl1pPr algn="r">
              <a:defRPr sz="1200"/>
            </a:lvl1pPr>
          </a:lstStyle>
          <a:p>
            <a:fld id="{0D034A22-5489-4896-92E2-569FA40D330F}" type="datetimeFigureOut">
              <a:rPr lang="en-US" smtClean="0"/>
              <a:pPr/>
              <a:t>10/7/2015</a:t>
            </a:fld>
            <a:endParaRPr lang="en-GB"/>
          </a:p>
        </p:txBody>
      </p:sp>
      <p:sp>
        <p:nvSpPr>
          <p:cNvPr id="4" name="Footer Placeholder 3"/>
          <p:cNvSpPr>
            <a:spLocks noGrp="1"/>
          </p:cNvSpPr>
          <p:nvPr>
            <p:ph type="ftr" sz="quarter" idx="2"/>
          </p:nvPr>
        </p:nvSpPr>
        <p:spPr>
          <a:xfrm>
            <a:off x="1"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6332"/>
          </a:xfrm>
          <a:prstGeom prst="rect">
            <a:avLst/>
          </a:prstGeom>
        </p:spPr>
        <p:txBody>
          <a:bodyPr vert="horz" lIns="91440" tIns="45720" rIns="91440" bIns="45720" rtlCol="0" anchor="b"/>
          <a:lstStyle>
            <a:lvl1pPr algn="r">
              <a:defRPr sz="1200"/>
            </a:lvl1pPr>
          </a:lstStyle>
          <a:p>
            <a:fld id="{65FB38D5-7D98-4440-AF4D-A29B0E5DB1BC}" type="slidenum">
              <a:rPr lang="en-GB" smtClean="0"/>
              <a:pPr/>
              <a:t>‹#›</a:t>
            </a:fld>
            <a:endParaRPr lang="en-GB"/>
          </a:p>
        </p:txBody>
      </p:sp>
    </p:spTree>
    <p:extLst>
      <p:ext uri="{BB962C8B-B14F-4D97-AF65-F5344CB8AC3E}">
        <p14:creationId xmlns:p14="http://schemas.microsoft.com/office/powerpoint/2010/main" val="25365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CDE135B-53D4-4880-A87C-AC2D4DD210F7}" type="datetimeFigureOut">
              <a:rPr lang="en-GB" smtClean="0"/>
              <a:pPr/>
              <a:t>07/10/2015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14877"/>
            <a:ext cx="5438775"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165"/>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5"/>
            <a:ext cx="2946400" cy="496887"/>
          </a:xfrm>
          <a:prstGeom prst="rect">
            <a:avLst/>
          </a:prstGeom>
        </p:spPr>
        <p:txBody>
          <a:bodyPr vert="horz" lIns="91440" tIns="45720" rIns="91440" bIns="45720" rtlCol="0" anchor="b"/>
          <a:lstStyle>
            <a:lvl1pPr algn="r">
              <a:defRPr sz="1200"/>
            </a:lvl1pPr>
          </a:lstStyle>
          <a:p>
            <a:fld id="{BDF3FA2F-9D4C-4E34-9EAF-1AA3E906A501}" type="slidenum">
              <a:rPr lang="en-GB" smtClean="0"/>
              <a:pPr/>
              <a:t>‹#›</a:t>
            </a:fld>
            <a:endParaRPr lang="en-GB"/>
          </a:p>
        </p:txBody>
      </p:sp>
    </p:spTree>
    <p:extLst>
      <p:ext uri="{BB962C8B-B14F-4D97-AF65-F5344CB8AC3E}">
        <p14:creationId xmlns:p14="http://schemas.microsoft.com/office/powerpoint/2010/main" val="16688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Most likely</a:t>
            </a:r>
            <a:r>
              <a:rPr lang="en-GB" baseline="0" dirty="0" smtClean="0"/>
              <a:t> to </a:t>
            </a:r>
            <a:endParaRPr lang="en-GB" dirty="0"/>
          </a:p>
        </p:txBody>
      </p:sp>
      <p:sp>
        <p:nvSpPr>
          <p:cNvPr id="4" name="Slide Number Placeholder 3"/>
          <p:cNvSpPr>
            <a:spLocks noGrp="1"/>
          </p:cNvSpPr>
          <p:nvPr>
            <p:ph type="sldNum" sz="quarter" idx="10"/>
          </p:nvPr>
        </p:nvSpPr>
        <p:spPr/>
        <p:txBody>
          <a:bodyPr/>
          <a:lstStyle/>
          <a:p>
            <a:fld id="{BDF3FA2F-9D4C-4E34-9EAF-1AA3E906A501}" type="slidenum">
              <a:rPr lang="en-GB" smtClean="0"/>
              <a:pPr/>
              <a:t>7</a:t>
            </a:fld>
            <a:endParaRPr lang="en-GB"/>
          </a:p>
        </p:txBody>
      </p:sp>
    </p:spTree>
    <p:extLst>
      <p:ext uri="{BB962C8B-B14F-4D97-AF65-F5344CB8AC3E}">
        <p14:creationId xmlns:p14="http://schemas.microsoft.com/office/powerpoint/2010/main" val="3562402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http://www.bbc.co.uk/news/world-europe-24486190    http://news.sky.com/story/1468979/migrant-boat-captain-faces-mass-murder-charges </a:t>
            </a:r>
          </a:p>
          <a:p>
            <a:r>
              <a:rPr lang="en-GB" dirty="0" smtClean="0"/>
              <a:t>http://www.liveleak.com/view?i=fc1_1429503291&amp;comments=1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DF3FA2F-9D4C-4E34-9EAF-1AA3E906A501}" type="slidenum">
              <a:rPr lang="en-GB" smtClean="0"/>
              <a:pPr/>
              <a:t>13</a:t>
            </a:fld>
            <a:endParaRPr lang="en-GB"/>
          </a:p>
        </p:txBody>
      </p:sp>
    </p:spTree>
    <p:extLst>
      <p:ext uri="{BB962C8B-B14F-4D97-AF65-F5344CB8AC3E}">
        <p14:creationId xmlns:p14="http://schemas.microsoft.com/office/powerpoint/2010/main" val="320182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http://www.bbc.co.uk/news/world-europe-24486190    http://news.sky.com/story/1468979/migrant-boat-captain-faces-mass-murder-charges </a:t>
            </a:r>
          </a:p>
          <a:p>
            <a:r>
              <a:rPr lang="en-GB" dirty="0" smtClean="0"/>
              <a:t>http://www.liveleak.com/view?i=fc1_1429503291&amp;comments=1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BDF3FA2F-9D4C-4E34-9EAF-1AA3E906A501}" type="slidenum">
              <a:rPr lang="en-GB" smtClean="0"/>
              <a:pPr/>
              <a:t>14</a:t>
            </a:fld>
            <a:endParaRPr lang="en-GB"/>
          </a:p>
        </p:txBody>
      </p:sp>
    </p:spTree>
    <p:extLst>
      <p:ext uri="{BB962C8B-B14F-4D97-AF65-F5344CB8AC3E}">
        <p14:creationId xmlns:p14="http://schemas.microsoft.com/office/powerpoint/2010/main" val="1154062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F3FA2F-9D4C-4E34-9EAF-1AA3E906A501}" type="slidenum">
              <a:rPr lang="en-GB" smtClean="0"/>
              <a:pPr/>
              <a:t>21</a:t>
            </a:fld>
            <a:endParaRPr lang="en-GB"/>
          </a:p>
        </p:txBody>
      </p:sp>
    </p:spTree>
    <p:extLst>
      <p:ext uri="{BB962C8B-B14F-4D97-AF65-F5344CB8AC3E}">
        <p14:creationId xmlns:p14="http://schemas.microsoft.com/office/powerpoint/2010/main" val="3250275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6A286-FB63-403C-B801-8BC66668BC9E}"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6A286-FB63-403C-B801-8BC66668BC9E}"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6A286-FB63-403C-B801-8BC66668BC9E}"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6A286-FB63-403C-B801-8BC66668BC9E}"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6A286-FB63-403C-B801-8BC66668BC9E}" type="datetimeFigureOut">
              <a:rPr lang="en-US" smtClean="0"/>
              <a:pPr/>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6A286-FB63-403C-B801-8BC66668BC9E}"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6A286-FB63-403C-B801-8BC66668BC9E}" type="datetimeFigureOut">
              <a:rPr lang="en-US" smtClean="0"/>
              <a:pPr/>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6A286-FB63-403C-B801-8BC66668BC9E}" type="datetimeFigureOut">
              <a:rPr lang="en-US" smtClean="0"/>
              <a:pPr/>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6A286-FB63-403C-B801-8BC66668BC9E}" type="datetimeFigureOut">
              <a:rPr lang="en-US" smtClean="0"/>
              <a:pPr/>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6A286-FB63-403C-B801-8BC66668BC9E}"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6A286-FB63-403C-B801-8BC66668BC9E}" type="datetimeFigureOut">
              <a:rPr lang="en-US" smtClean="0"/>
              <a:pPr/>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5B1D6F-E657-4E36-AA39-098F88F86D3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6A286-FB63-403C-B801-8BC66668BC9E}" type="datetimeFigureOut">
              <a:rPr lang="en-US" smtClean="0"/>
              <a:pPr/>
              <a:t>10/7/2015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B1D6F-E657-4E36-AA39-098F88F86D3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rct=j&amp;q=keywords&amp;source=images&amp;cd=&amp;cad=rja&amp;docid=tkKYhDNdinyW5M&amp;tbnid=LbYcyDdCw3LETM:&amp;ved=0CAUQjRw&amp;url=http://www.wix.com/blog/2010/10/the-truth-about-keywords/&amp;ei=a558UoHIF8mqhAeAhID4Aw&amp;psig=AFQjCNHlrASjqwGTEUqOSPrbkvLJ4VvjGA&amp;ust=1383985117947373" TargetMode="External"/><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hyperlink" Target="http://www.freeworldmaps.net/download/maps/political-world-map-big.gif" TargetMode="Externa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youtube.com/watch?v=REIH59HQ54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g"/><Relationship Id="rId7" Type="http://schemas.openxmlformats.org/officeDocument/2006/relationships/image" Target="../media/image38.jpeg"/><Relationship Id="rId12" Type="http://schemas.openxmlformats.org/officeDocument/2006/relationships/image" Target="../media/image43.jp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g"/></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png"/><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liveleak.com/view?i=fc1_1429503291&amp;comment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image" Target="../media/image19.gif"/><Relationship Id="rId2" Type="http://schemas.openxmlformats.org/officeDocument/2006/relationships/hyperlink" Target="http://www.google.com/url?sa=i&amp;rct=j&amp;q=keywords&amp;source=images&amp;cd=&amp;cad=rja&amp;docid=tkKYhDNdinyW5M&amp;tbnid=LbYcyDdCw3LETM:&amp;ved=0CAUQjRw&amp;url=http://www.wix.com/blog/2010/10/the-truth-about-keywords/&amp;ei=a558UoHIF8mqhAeAhID4Aw&amp;psig=AFQjCNHlrASjqwGTEUqOSPrbkvLJ4VvjGA&amp;ust=1383985117947373" TargetMode="External"/><Relationship Id="rId1" Type="http://schemas.openxmlformats.org/officeDocument/2006/relationships/slideLayout" Target="../slideLayouts/slideLayout7.xml"/><Relationship Id="rId6" Type="http://schemas.openxmlformats.org/officeDocument/2006/relationships/hyperlink" Target="http://www.freeworldmaps.net/download/maps/political-world-map-big.gif" TargetMode="External"/><Relationship Id="rId5" Type="http://schemas.openxmlformats.org/officeDocument/2006/relationships/image" Target="../media/image18.jpeg"/><Relationship Id="rId4" Type="http://schemas.openxmlformats.org/officeDocument/2006/relationships/hyperlink" Target="http://www.google.com/url?sa=i&amp;rct=j&amp;q=connectives&amp;source=images&amp;cd=&amp;cad=rja&amp;docid=9Ds_DCunuJ9ZDM&amp;tbnid=dQ6oVWov2CpuXM:&amp;ved=0CAUQjRw&amp;url=http://www.skill-guru.com/sat/how-to-write-argumentative-sat-essay/&amp;ei=pJ58Ur65Ko2AhQe8kIDgDQ&amp;psig=AFQjCNG-oD6UtQ7nRy1XKWS5MJONu7h9bQ&amp;ust=1383985178121762" TargetMode="External"/><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7.jpeg"/><Relationship Id="rId7" Type="http://schemas.openxmlformats.org/officeDocument/2006/relationships/image" Target="../media/image19.gif"/><Relationship Id="rId2" Type="http://schemas.openxmlformats.org/officeDocument/2006/relationships/hyperlink" Target="http://www.google.com/url?sa=i&amp;rct=j&amp;q=keywords&amp;source=images&amp;cd=&amp;cad=rja&amp;docid=tkKYhDNdinyW5M&amp;tbnid=LbYcyDdCw3LETM:&amp;ved=0CAUQjRw&amp;url=http://www.wix.com/blog/2010/10/the-truth-about-keywords/&amp;ei=a558UoHIF8mqhAeAhID4Aw&amp;psig=AFQjCNHlrASjqwGTEUqOSPrbkvLJ4VvjGA&amp;ust=1383985117947373" TargetMode="External"/><Relationship Id="rId1" Type="http://schemas.openxmlformats.org/officeDocument/2006/relationships/slideLayout" Target="../slideLayouts/slideLayout7.xml"/><Relationship Id="rId6" Type="http://schemas.openxmlformats.org/officeDocument/2006/relationships/hyperlink" Target="http://www.freeworldmaps.net/download/maps/political-world-map-big.gif" TargetMode="External"/><Relationship Id="rId5" Type="http://schemas.openxmlformats.org/officeDocument/2006/relationships/image" Target="../media/image18.jpeg"/><Relationship Id="rId4" Type="http://schemas.openxmlformats.org/officeDocument/2006/relationships/hyperlink" Target="http://www.google.com/url?sa=i&amp;rct=j&amp;q=connectives&amp;source=images&amp;cd=&amp;cad=rja&amp;docid=9Ds_DCunuJ9ZDM&amp;tbnid=dQ6oVWov2CpuXM:&amp;ved=0CAUQjRw&amp;url=http://www.skill-guru.com/sat/how-to-write-argumentative-sat-essay/&amp;ei=pJ58Ur65Ko2AhQe8kIDgDQ&amp;psig=AFQjCNG-oD6UtQ7nRy1XKWS5MJONu7h9bQ&amp;ust=138398517812176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keywords&amp;source=images&amp;cd=&amp;cad=rja&amp;docid=tkKYhDNdinyW5M&amp;tbnid=LbYcyDdCw3LETM:&amp;ved=0CAUQjRw&amp;url=http://www.wix.com/blog/2010/10/the-truth-about-keywords/&amp;ei=a558UoHIF8mqhAeAhID4Aw&amp;psig=AFQjCNHlrASjqwGTEUqOSPrbkvLJ4VvjGA&amp;ust=1383985117947373" TargetMode="External"/><Relationship Id="rId7"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hyperlink" Target="http://www.freeworldmaps.net/download/maps/political-world-map-big.gif"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1775"/>
            <a:ext cx="9144000" cy="2215991"/>
          </a:xfrm>
          <a:prstGeom prst="rect">
            <a:avLst/>
          </a:prstGeom>
          <a:noFill/>
        </p:spPr>
        <p:txBody>
          <a:bodyPr wrap="square" rtlCol="0">
            <a:spAutoFit/>
          </a:bodyPr>
          <a:lstStyle/>
          <a:p>
            <a:pPr algn="ctr"/>
            <a:r>
              <a:rPr lang="en-US" sz="2400" b="1" u="sng" dirty="0" smtClean="0">
                <a:latin typeface="Comic Sans MS" pitchFamily="66" charset="0"/>
              </a:rPr>
              <a:t>Double puzzle </a:t>
            </a:r>
          </a:p>
          <a:p>
            <a:pPr>
              <a:lnSpc>
                <a:spcPct val="150000"/>
              </a:lnSpc>
            </a:pPr>
            <a:r>
              <a:rPr lang="en-US" sz="1600" dirty="0" smtClean="0">
                <a:latin typeface="Comic Sans MS" pitchFamily="66" charset="0"/>
              </a:rPr>
              <a:t>You have been provided with a list of anagrams and definitions linked to our recent work on population and migration. Your challenge is to unravel the anagrams and to find out the title for today’s lesson. You can use your books if you need to but you only have 6 minutes to complete the task. </a:t>
            </a:r>
          </a:p>
          <a:p>
            <a:endParaRPr lang="en-US" dirty="0"/>
          </a:p>
        </p:txBody>
      </p:sp>
      <p:sp>
        <p:nvSpPr>
          <p:cNvPr id="3" name="TextBox 2"/>
          <p:cNvSpPr txBox="1"/>
          <p:nvPr/>
        </p:nvSpPr>
        <p:spPr>
          <a:xfrm>
            <a:off x="0" y="5875466"/>
            <a:ext cx="9144000" cy="646331"/>
          </a:xfrm>
          <a:prstGeom prst="rect">
            <a:avLst/>
          </a:prstGeom>
          <a:solidFill>
            <a:schemeClr val="accent6">
              <a:lumMod val="60000"/>
              <a:lumOff val="40000"/>
            </a:schemeClr>
          </a:solidFill>
        </p:spPr>
        <p:txBody>
          <a:bodyPr wrap="square" rtlCol="0">
            <a:spAutoFit/>
          </a:bodyPr>
          <a:lstStyle/>
          <a:p>
            <a:r>
              <a:rPr lang="en-GB" dirty="0" smtClean="0"/>
              <a:t>Check your answers! In addition to the answers being revealed, you will also see a series of pictures. Using these pictures try to predict what you will be learning about  in geography today. </a:t>
            </a:r>
            <a:endParaRPr lang="en-US" dirty="0"/>
          </a:p>
        </p:txBody>
      </p:sp>
      <p:sp>
        <p:nvSpPr>
          <p:cNvPr id="5" name="TextBox 4"/>
          <p:cNvSpPr txBox="1"/>
          <p:nvPr/>
        </p:nvSpPr>
        <p:spPr>
          <a:xfrm>
            <a:off x="6897913" y="2436996"/>
            <a:ext cx="1428760" cy="2031325"/>
          </a:xfrm>
          <a:prstGeom prst="rect">
            <a:avLst/>
          </a:prstGeom>
          <a:solidFill>
            <a:srgbClr val="92D050"/>
          </a:solidFill>
        </p:spPr>
        <p:txBody>
          <a:bodyPr wrap="square" rtlCol="0">
            <a:spAutoFit/>
          </a:bodyPr>
          <a:lstStyle/>
          <a:p>
            <a:r>
              <a:rPr lang="en-GB" dirty="0" smtClean="0"/>
              <a:t>Finished? Write an additional fact or give an example for each of your answers </a:t>
            </a:r>
            <a:endParaRPr lang="en-GB" dirty="0"/>
          </a:p>
        </p:txBody>
      </p:sp>
      <p:pic>
        <p:nvPicPr>
          <p:cNvPr id="10" name="Picture 9"/>
          <p:cNvPicPr/>
          <p:nvPr/>
        </p:nvPicPr>
        <p:blipFill rotWithShape="1">
          <a:blip r:embed="rId2">
            <a:extLst>
              <a:ext uri="{28A0092B-C50C-407E-A947-70E740481C1C}">
                <a14:useLocalDpi xmlns:a14="http://schemas.microsoft.com/office/drawing/2010/main" val="0"/>
              </a:ext>
            </a:extLst>
          </a:blip>
          <a:srcRect l="11215" t="11204" r="33378" b="5462"/>
          <a:stretch/>
        </p:blipFill>
        <p:spPr bwMode="auto">
          <a:xfrm>
            <a:off x="2627784" y="1772816"/>
            <a:ext cx="3629402" cy="3617521"/>
          </a:xfrm>
          <a:prstGeom prst="rect">
            <a:avLst/>
          </a:prstGeom>
          <a:ln>
            <a:noFill/>
          </a:ln>
          <a:extLst>
            <a:ext uri="{53640926-AAD7-44D8-BBD7-CCE9431645EC}">
              <a14:shadowObscured xmlns:a14="http://schemas.microsoft.com/office/drawing/2010/main"/>
            </a:ext>
          </a:extLst>
        </p:spPr>
      </p:pic>
      <p:sp>
        <p:nvSpPr>
          <p:cNvPr id="11" name="Rectangle 10"/>
          <p:cNvSpPr>
            <a:spLocks noChangeArrowheads="1"/>
          </p:cNvSpPr>
          <p:nvPr/>
        </p:nvSpPr>
        <p:spPr bwMode="auto">
          <a:xfrm>
            <a:off x="1112704" y="5301209"/>
            <a:ext cx="6659562" cy="423960"/>
          </a:xfrm>
          <a:prstGeom prst="rect">
            <a:avLst/>
          </a:prstGeom>
          <a:gradFill rotWithShape="1">
            <a:gsLst>
              <a:gs pos="0">
                <a:srgbClr val="000082"/>
              </a:gs>
              <a:gs pos="30000">
                <a:srgbClr val="66008F"/>
              </a:gs>
              <a:gs pos="64999">
                <a:srgbClr val="BA0066"/>
              </a:gs>
              <a:gs pos="89999">
                <a:srgbClr val="FF0000"/>
              </a:gs>
              <a:gs pos="100000">
                <a:srgbClr val="FF8200"/>
              </a:gs>
            </a:gsLst>
            <a:lin ang="0" scaled="0"/>
          </a:gradFill>
          <a:ln w="28575">
            <a:noFill/>
            <a:miter lim="800000"/>
            <a:headEnd/>
            <a:tailEnd/>
          </a:ln>
          <a:effectLst/>
        </p:spPr>
        <p:txBody>
          <a:bodyPr wrap="none" anchor="ctr"/>
          <a:lstStyle/>
          <a:p>
            <a:endParaRPr lang="en-GB"/>
          </a:p>
        </p:txBody>
      </p:sp>
      <p:sp>
        <p:nvSpPr>
          <p:cNvPr id="12" name="TextBox 11"/>
          <p:cNvSpPr txBox="1"/>
          <p:nvPr/>
        </p:nvSpPr>
        <p:spPr>
          <a:xfrm>
            <a:off x="323528" y="5279561"/>
            <a:ext cx="1187624" cy="369332"/>
          </a:xfrm>
          <a:prstGeom prst="rect">
            <a:avLst/>
          </a:prstGeom>
          <a:noFill/>
        </p:spPr>
        <p:txBody>
          <a:bodyPr wrap="square" rtlCol="0">
            <a:spAutoFit/>
          </a:bodyPr>
          <a:lstStyle/>
          <a:p>
            <a:r>
              <a:rPr lang="en-GB" dirty="0" smtClean="0"/>
              <a:t>Start </a:t>
            </a:r>
            <a:endParaRPr lang="en-GB" dirty="0"/>
          </a:p>
        </p:txBody>
      </p:sp>
      <p:cxnSp>
        <p:nvCxnSpPr>
          <p:cNvPr id="13" name="Straight Connector 12"/>
          <p:cNvCxnSpPr/>
          <p:nvPr/>
        </p:nvCxnSpPr>
        <p:spPr>
          <a:xfrm flipV="1">
            <a:off x="1112704" y="5464227"/>
            <a:ext cx="6659562" cy="17809"/>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72266" y="5301209"/>
            <a:ext cx="1187624" cy="369332"/>
          </a:xfrm>
          <a:prstGeom prst="rect">
            <a:avLst/>
          </a:prstGeom>
          <a:noFill/>
        </p:spPr>
        <p:txBody>
          <a:bodyPr wrap="square" rtlCol="0">
            <a:spAutoFit/>
          </a:bodyPr>
          <a:lstStyle/>
          <a:p>
            <a:r>
              <a:rPr lang="en-GB" dirty="0" smtClean="0"/>
              <a:t>End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360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07504" y="157336"/>
          <a:ext cx="8763909" cy="4226560"/>
        </p:xfrm>
        <a:graphic>
          <a:graphicData uri="http://schemas.openxmlformats.org/drawingml/2006/table">
            <a:tbl>
              <a:tblPr firstRow="1" bandRow="1">
                <a:tableStyleId>{5C22544A-7EE6-4342-B048-85BDC9FD1C3A}</a:tableStyleId>
              </a:tblPr>
              <a:tblGrid>
                <a:gridCol w="2947155"/>
                <a:gridCol w="2525453"/>
                <a:gridCol w="3291301"/>
              </a:tblGrid>
              <a:tr h="370840">
                <a:tc>
                  <a:txBody>
                    <a:bodyPr/>
                    <a:lstStyle/>
                    <a:p>
                      <a:pPr algn="ctr"/>
                      <a:r>
                        <a:rPr lang="en-GB" dirty="0" smtClean="0"/>
                        <a:t>Level 1  1-2 marks    E/D</a:t>
                      </a:r>
                      <a:endParaRPr lang="en-US" dirty="0"/>
                    </a:p>
                  </a:txBody>
                  <a:tcPr/>
                </a:tc>
                <a:tc>
                  <a:txBody>
                    <a:bodyPr/>
                    <a:lstStyle/>
                    <a:p>
                      <a:pPr algn="ctr"/>
                      <a:r>
                        <a:rPr lang="en-GB" dirty="0" smtClean="0"/>
                        <a:t>Level 2 3-4 marks  C/B</a:t>
                      </a:r>
                      <a:endParaRPr lang="en-US" dirty="0"/>
                    </a:p>
                  </a:txBody>
                  <a:tcPr/>
                </a:tc>
                <a:tc>
                  <a:txBody>
                    <a:bodyPr/>
                    <a:lstStyle/>
                    <a:p>
                      <a:pPr algn="ctr"/>
                      <a:r>
                        <a:rPr lang="en-GB" dirty="0" smtClean="0"/>
                        <a:t>Level 3 5-6 marks</a:t>
                      </a:r>
                      <a:r>
                        <a:rPr lang="en-GB" baseline="0" dirty="0" smtClean="0"/>
                        <a:t>  A/A*</a:t>
                      </a:r>
                      <a:endParaRPr lang="en-US" dirty="0"/>
                    </a:p>
                  </a:txBody>
                  <a:tcPr/>
                </a:tc>
              </a:tr>
              <a:tr h="370840">
                <a:tc>
                  <a:txBody>
                    <a:bodyPr/>
                    <a:lstStyle/>
                    <a:p>
                      <a:pPr algn="l"/>
                      <a:r>
                        <a:rPr lang="en-GB" sz="1300" dirty="0" smtClean="0">
                          <a:latin typeface="+mn-lt"/>
                        </a:rPr>
                        <a:t>You describe</a:t>
                      </a:r>
                      <a:r>
                        <a:rPr lang="en-GB" sz="1300" baseline="0" dirty="0" smtClean="0">
                          <a:latin typeface="+mn-lt"/>
                        </a:rPr>
                        <a:t> how different countries could be effected by migration without using any data. (1) </a:t>
                      </a:r>
                    </a:p>
                    <a:p>
                      <a:pPr algn="l"/>
                      <a:endParaRPr lang="en-GB" sz="1300" baseline="0" dirty="0" smtClean="0">
                        <a:latin typeface="+mn-lt"/>
                      </a:endParaRPr>
                    </a:p>
                    <a:p>
                      <a:pPr algn="l"/>
                      <a:r>
                        <a:rPr lang="en-GB" sz="1300" baseline="0" dirty="0" smtClean="0">
                          <a:latin typeface="+mn-lt"/>
                        </a:rPr>
                        <a:t>You use the data provided but do not use connectives to develop explanations and you list rather than expand. (1 )</a:t>
                      </a:r>
                    </a:p>
                    <a:p>
                      <a:pPr algn="l"/>
                      <a:endParaRPr lang="en-GB" sz="1300" baseline="0" dirty="0" smtClean="0">
                        <a:latin typeface="+mn-lt"/>
                      </a:endParaRPr>
                    </a:p>
                    <a:p>
                      <a:pPr algn="l"/>
                      <a:r>
                        <a:rPr lang="en-GB" sz="1300" baseline="0" dirty="0" smtClean="0">
                          <a:latin typeface="+mn-lt"/>
                        </a:rPr>
                        <a:t>You focus on developing one comparison between the Italy and Syria/Tunisia . (1 +1) </a:t>
                      </a:r>
                    </a:p>
                    <a:p>
                      <a:pPr algn="l"/>
                      <a:endParaRPr lang="en-GB" sz="1300" baseline="0" dirty="0" smtClean="0">
                        <a:latin typeface="+mn-lt"/>
                      </a:endParaRPr>
                    </a:p>
                    <a:p>
                      <a:pPr algn="l"/>
                      <a:r>
                        <a:rPr lang="en-GB" sz="1300" i="1" baseline="0" dirty="0" smtClean="0">
                          <a:latin typeface="+mn-lt"/>
                        </a:rPr>
                        <a:t>GDP per capita is ……. In Italy but …….. in ……. this could mean that ……..</a:t>
                      </a:r>
                    </a:p>
                    <a:p>
                      <a:pPr algn="l"/>
                      <a:endParaRPr lang="en-GB" sz="1300" i="1" baseline="0" dirty="0" smtClean="0">
                        <a:latin typeface="+mn-lt"/>
                      </a:endParaRPr>
                    </a:p>
                    <a:p>
                      <a:pPr algn="l"/>
                      <a:r>
                        <a:rPr lang="en-GB" sz="1300" i="1" baseline="0" dirty="0" smtClean="0">
                          <a:latin typeface="+mn-lt"/>
                        </a:rPr>
                        <a:t>Push factors would include ….</a:t>
                      </a:r>
                    </a:p>
                    <a:p>
                      <a:pPr algn="l"/>
                      <a:endParaRPr lang="en-GB" sz="1300" i="1" baseline="0" dirty="0" smtClean="0">
                        <a:latin typeface="+mn-lt"/>
                      </a:endParaRPr>
                    </a:p>
                    <a:p>
                      <a:pPr algn="l"/>
                      <a:r>
                        <a:rPr lang="en-GB" sz="1300" i="1" baseline="0" dirty="0" smtClean="0">
                          <a:latin typeface="+mn-lt"/>
                        </a:rPr>
                        <a:t>Pull factors would include …..</a:t>
                      </a:r>
                      <a:endParaRPr lang="en-GB" sz="1300" i="1" dirty="0" smtClean="0">
                        <a:latin typeface="+mn-lt"/>
                      </a:endParaRPr>
                    </a:p>
                    <a:p>
                      <a:pPr algn="ctr"/>
                      <a:endParaRPr lang="en-US" sz="13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n-lt"/>
                        </a:rPr>
                        <a:t>You</a:t>
                      </a:r>
                      <a:r>
                        <a:rPr lang="en-US" sz="1300" baseline="0" dirty="0" smtClean="0">
                          <a:latin typeface="+mn-lt"/>
                        </a:rPr>
                        <a:t> clearly state the reasons for migration across the Mediterranean and you start to distinguish between economic and social reasons (1 +1 )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latin typeface="+mn-lt"/>
                        </a:rPr>
                        <a:t>You use data in your answers to support points (1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aseline="0" dirty="0" smtClean="0">
                        <a:latin typeface="+mn-lt"/>
                      </a:endParaRPr>
                    </a:p>
                    <a:p>
                      <a:pPr algn="l"/>
                      <a:r>
                        <a:rPr lang="en-GB" sz="1300" baseline="0" dirty="0" smtClean="0">
                          <a:latin typeface="+mn-lt"/>
                        </a:rPr>
                        <a:t>You focus on developing two comparison between the Italy and Syria/Tunisia . (2 x 2) </a:t>
                      </a:r>
                    </a:p>
                    <a:p>
                      <a:pPr algn="l"/>
                      <a:endParaRPr lang="en-US" sz="1300" dirty="0" smtClean="0">
                        <a:latin typeface="+mn-lt"/>
                      </a:endParaRPr>
                    </a:p>
                    <a:p>
                      <a:pPr algn="l"/>
                      <a:endParaRPr lang="en-US" sz="1300" dirty="0" smtClean="0">
                        <a:latin typeface="+mn-lt"/>
                      </a:endParaRPr>
                    </a:p>
                  </a:txBody>
                  <a:tcPr/>
                </a:tc>
                <a:tc>
                  <a:txBody>
                    <a:bodyPr/>
                    <a:lstStyle/>
                    <a:p>
                      <a:pPr algn="l"/>
                      <a:r>
                        <a:rPr lang="en-US" sz="1300" baseline="0" dirty="0" smtClean="0">
                          <a:latin typeface="+mn-lt"/>
                        </a:rPr>
                        <a:t>You use data to clearly identify the different push and pull factors which are causing migration across the Mediterranean. You distinguish between forced and economic migration.  ( 1 + 1 x 3) </a:t>
                      </a:r>
                    </a:p>
                    <a:p>
                      <a:pPr algn="l"/>
                      <a:endParaRPr lang="en-US" sz="1300" baseline="0" dirty="0" smtClean="0">
                        <a:latin typeface="+mn-lt"/>
                      </a:endParaRPr>
                    </a:p>
                    <a:p>
                      <a:pPr algn="l"/>
                      <a:r>
                        <a:rPr lang="en-US" sz="1300" baseline="0" dirty="0" smtClean="0">
                          <a:latin typeface="+mn-lt"/>
                        </a:rPr>
                        <a:t>There is evidence of additional/independent  data be used to support your decision (1 +1) </a:t>
                      </a:r>
                    </a:p>
                    <a:p>
                      <a:pPr algn="l"/>
                      <a:endParaRPr lang="en-US" sz="1300" baseline="0" dirty="0" smtClean="0">
                        <a:latin typeface="+mn-lt"/>
                      </a:endParaRPr>
                    </a:p>
                    <a:p>
                      <a:pPr algn="l"/>
                      <a:r>
                        <a:rPr lang="en-US" sz="1300" baseline="0" dirty="0" smtClean="0">
                          <a:latin typeface="+mn-lt"/>
                        </a:rPr>
                        <a:t>You use data consistently throughout your answer to support arguments. (1+1) </a:t>
                      </a:r>
                    </a:p>
                    <a:p>
                      <a:pPr algn="l"/>
                      <a:endParaRPr lang="en-US" sz="1300" baseline="0" dirty="0" smtClean="0">
                        <a:latin typeface="+mn-lt"/>
                      </a:endParaRPr>
                    </a:p>
                    <a:p>
                      <a:pPr algn="l"/>
                      <a:r>
                        <a:rPr lang="en-US" sz="1300" baseline="0" dirty="0" smtClean="0">
                          <a:latin typeface="+mn-lt"/>
                        </a:rPr>
                        <a:t>You compare evidence of three indicators in Italy and Tunisia and Syria and use connectives to help develop the so what principle and explanations. (1+1 x 3) </a:t>
                      </a:r>
                    </a:p>
                    <a:p>
                      <a:pPr algn="l"/>
                      <a:endParaRPr lang="en-US" sz="1300" baseline="0" dirty="0" smtClean="0">
                        <a:latin typeface="+mn-lt"/>
                      </a:endParaRPr>
                    </a:p>
                  </a:txBody>
                  <a:tcPr/>
                </a:tc>
              </a:tr>
            </a:tbl>
          </a:graphicData>
        </a:graphic>
      </p:graphicFrame>
      <p:pic>
        <p:nvPicPr>
          <p:cNvPr id="5" name="Picture 2" descr="http://www.samsykes.com/wp/wp-content/uploads/2011/12/interview.jpeg"/>
          <p:cNvPicPr>
            <a:picLocks noChangeAspect="1" noChangeArrowheads="1"/>
          </p:cNvPicPr>
          <p:nvPr/>
        </p:nvPicPr>
        <p:blipFill>
          <a:blip r:embed="rId2" cstate="print"/>
          <a:srcRect/>
          <a:stretch>
            <a:fillRect/>
          </a:stretch>
        </p:blipFill>
        <p:spPr bwMode="auto">
          <a:xfrm>
            <a:off x="1522614" y="4464496"/>
            <a:ext cx="842189" cy="1052736"/>
          </a:xfrm>
          <a:prstGeom prst="rect">
            <a:avLst/>
          </a:prstGeom>
          <a:noFill/>
        </p:spPr>
      </p:pic>
      <p:pic>
        <p:nvPicPr>
          <p:cNvPr id="6" name="Picture 5" descr="http://www.wix.com/blog/wp-content/uploads/2010/10/keywords.jpg">
            <a:hlinkClick r:id="rId3"/>
          </p:cNvPr>
          <p:cNvPicPr>
            <a:picLocks noChangeAspect="1" noChangeArrowheads="1"/>
          </p:cNvPicPr>
          <p:nvPr/>
        </p:nvPicPr>
        <p:blipFill>
          <a:blip r:embed="rId4" cstate="print"/>
          <a:srcRect/>
          <a:stretch>
            <a:fillRect/>
          </a:stretch>
        </p:blipFill>
        <p:spPr bwMode="auto">
          <a:xfrm>
            <a:off x="2555384" y="4778475"/>
            <a:ext cx="1152128" cy="784544"/>
          </a:xfrm>
          <a:prstGeom prst="rect">
            <a:avLst/>
          </a:prstGeom>
          <a:noFill/>
          <a:ln w="76200">
            <a:solidFill>
              <a:srgbClr val="0070C0"/>
            </a:solidFill>
          </a:ln>
        </p:spPr>
      </p:pic>
      <p:pic>
        <p:nvPicPr>
          <p:cNvPr id="8" name="Picture 2" descr="Free political world map">
            <a:hlinkClick r:id="rId5"/>
          </p:cNvPr>
          <p:cNvPicPr>
            <a:picLocks noChangeAspect="1" noChangeArrowheads="1"/>
          </p:cNvPicPr>
          <p:nvPr/>
        </p:nvPicPr>
        <p:blipFill>
          <a:blip r:embed="rId6" cstate="print"/>
          <a:srcRect/>
          <a:stretch>
            <a:fillRect/>
          </a:stretch>
        </p:blipFill>
        <p:spPr bwMode="auto">
          <a:xfrm>
            <a:off x="2123728" y="5877272"/>
            <a:ext cx="1368152" cy="684076"/>
          </a:xfrm>
          <a:prstGeom prst="rect">
            <a:avLst/>
          </a:prstGeom>
          <a:noFill/>
          <a:ln w="76200">
            <a:solidFill>
              <a:srgbClr val="FF0000"/>
            </a:solidFill>
          </a:ln>
        </p:spPr>
      </p:pic>
      <p:sp>
        <p:nvSpPr>
          <p:cNvPr id="9" name="Heart 8"/>
          <p:cNvSpPr/>
          <p:nvPr/>
        </p:nvSpPr>
        <p:spPr>
          <a:xfrm>
            <a:off x="395536" y="5013176"/>
            <a:ext cx="1368152" cy="1656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39552" y="5517232"/>
            <a:ext cx="1077056" cy="307777"/>
          </a:xfrm>
          <a:prstGeom prst="rect">
            <a:avLst/>
          </a:prstGeom>
          <a:noFill/>
        </p:spPr>
        <p:txBody>
          <a:bodyPr wrap="square" rtlCol="0">
            <a:spAutoFit/>
          </a:bodyPr>
          <a:lstStyle/>
          <a:p>
            <a:pPr algn="ctr"/>
            <a:r>
              <a:rPr lang="en-GB" sz="1400" dirty="0" smtClean="0">
                <a:solidFill>
                  <a:schemeClr val="bg1"/>
                </a:solidFill>
              </a:rPr>
              <a:t>Connectives</a:t>
            </a:r>
            <a:endParaRPr lang="en-GB" sz="1400" dirty="0">
              <a:solidFill>
                <a:schemeClr val="bg1"/>
              </a:solidFill>
            </a:endParaRPr>
          </a:p>
        </p:txBody>
      </p:sp>
      <p:sp>
        <p:nvSpPr>
          <p:cNvPr id="2" name="TextBox 1"/>
          <p:cNvSpPr txBox="1"/>
          <p:nvPr/>
        </p:nvSpPr>
        <p:spPr>
          <a:xfrm>
            <a:off x="4427984" y="4581128"/>
            <a:ext cx="4443429" cy="1569660"/>
          </a:xfrm>
          <a:prstGeom prst="rect">
            <a:avLst/>
          </a:prstGeom>
          <a:noFill/>
        </p:spPr>
        <p:txBody>
          <a:bodyPr wrap="square" rtlCol="0">
            <a:spAutoFit/>
          </a:bodyPr>
          <a:lstStyle/>
          <a:p>
            <a:r>
              <a:rPr lang="en-GB" sz="2400" dirty="0" smtClean="0"/>
              <a:t>Last person standing! </a:t>
            </a:r>
          </a:p>
          <a:p>
            <a:r>
              <a:rPr lang="en-GB" sz="2400" dirty="0" smtClean="0"/>
              <a:t>Stand up and stay standing if the following statements apply to the answer that you have just written. </a:t>
            </a:r>
            <a:endParaRPr lang="en-GB" sz="2400" dirty="0"/>
          </a:p>
        </p:txBody>
      </p:sp>
    </p:spTree>
    <p:extLst>
      <p:ext uri="{BB962C8B-B14F-4D97-AF65-F5344CB8AC3E}">
        <p14:creationId xmlns:p14="http://schemas.microsoft.com/office/powerpoint/2010/main" val="20365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63527"/>
          </a:xfrm>
          <a:prstGeom prst="rect">
            <a:avLst/>
          </a:prstGeom>
          <a:noFill/>
        </p:spPr>
        <p:txBody>
          <a:bodyPr wrap="square" rtlCol="0">
            <a:spAutoFit/>
          </a:bodyPr>
          <a:lstStyle/>
          <a:p>
            <a:pPr algn="ctr"/>
            <a:r>
              <a:rPr lang="en-US" sz="2400" b="1" u="sng" dirty="0" smtClean="0">
                <a:latin typeface="Comic Sans MS" pitchFamily="66" charset="0"/>
              </a:rPr>
              <a:t>What should Lampedusa do? </a:t>
            </a:r>
          </a:p>
          <a:p>
            <a:pPr>
              <a:lnSpc>
                <a:spcPct val="150000"/>
              </a:lnSpc>
            </a:pPr>
            <a:r>
              <a:rPr lang="en-US" sz="2000" dirty="0" smtClean="0">
                <a:latin typeface="Comic Sans MS" pitchFamily="66" charset="0"/>
              </a:rPr>
              <a:t>During today’s lesson you will build up a case study on migration into European countries. </a:t>
            </a:r>
          </a:p>
          <a:p>
            <a:pPr>
              <a:lnSpc>
                <a:spcPct val="150000"/>
              </a:lnSpc>
            </a:pPr>
            <a:endParaRPr lang="en-US" sz="2000" dirty="0">
              <a:latin typeface="Comic Sans MS" pitchFamily="66" charset="0"/>
            </a:endParaRPr>
          </a:p>
          <a:p>
            <a:pPr>
              <a:lnSpc>
                <a:spcPct val="150000"/>
              </a:lnSpc>
            </a:pPr>
            <a:r>
              <a:rPr lang="en-US" sz="2000" dirty="0" smtClean="0">
                <a:latin typeface="Comic Sans MS" pitchFamily="66" charset="0"/>
              </a:rPr>
              <a:t>By the end of the lesson you will have:</a:t>
            </a:r>
          </a:p>
          <a:p>
            <a:pPr>
              <a:lnSpc>
                <a:spcPct val="150000"/>
              </a:lnSpc>
            </a:pPr>
            <a:endParaRPr lang="en-US" sz="2000" dirty="0">
              <a:latin typeface="Comic Sans MS" pitchFamily="66" charset="0"/>
            </a:endParaRPr>
          </a:p>
          <a:p>
            <a:pPr marL="342900" indent="-342900">
              <a:lnSpc>
                <a:spcPct val="150000"/>
              </a:lnSpc>
              <a:buFont typeface="Arial" panose="020B0604020202020204" pitchFamily="34" charset="0"/>
              <a:buChar char="•"/>
            </a:pPr>
            <a:r>
              <a:rPr lang="en-US" sz="2000" dirty="0" smtClean="0">
                <a:latin typeface="Comic Sans MS" pitchFamily="66" charset="0"/>
              </a:rPr>
              <a:t>Revised key terms linked to migration </a:t>
            </a:r>
          </a:p>
          <a:p>
            <a:pPr marL="342900" indent="-342900">
              <a:lnSpc>
                <a:spcPct val="150000"/>
              </a:lnSpc>
              <a:buFont typeface="Arial" panose="020B0604020202020204" pitchFamily="34" charset="0"/>
              <a:buChar char="•"/>
            </a:pPr>
            <a:r>
              <a:rPr lang="en-US" sz="2000" dirty="0" smtClean="0">
                <a:latin typeface="Comic Sans MS" pitchFamily="66" charset="0"/>
              </a:rPr>
              <a:t>Used data to identify the push and pull factors causing migration. </a:t>
            </a:r>
          </a:p>
          <a:p>
            <a:pPr marL="342900" indent="-342900">
              <a:lnSpc>
                <a:spcPct val="150000"/>
              </a:lnSpc>
              <a:buFont typeface="Arial" panose="020B0604020202020204" pitchFamily="34" charset="0"/>
              <a:buChar char="•"/>
            </a:pPr>
            <a:r>
              <a:rPr lang="en-US" sz="2000" dirty="0" smtClean="0">
                <a:latin typeface="Comic Sans MS" pitchFamily="66" charset="0"/>
              </a:rPr>
              <a:t>Practiced an exam style question in preparation for your exam in two weeks time.</a:t>
            </a:r>
          </a:p>
          <a:p>
            <a:pPr marL="342900" indent="-342900">
              <a:lnSpc>
                <a:spcPct val="150000"/>
              </a:lnSpc>
              <a:buFont typeface="Arial" panose="020B0604020202020204" pitchFamily="34" charset="0"/>
              <a:buChar char="•"/>
            </a:pPr>
            <a:r>
              <a:rPr lang="en-US" sz="2000" dirty="0" smtClean="0">
                <a:latin typeface="Comic Sans MS" pitchFamily="66" charset="0"/>
              </a:rPr>
              <a:t>Identified the impacts of migration on an Italian island </a:t>
            </a:r>
          </a:p>
          <a:p>
            <a:pPr marL="342900" indent="-342900">
              <a:lnSpc>
                <a:spcPct val="150000"/>
              </a:lnSpc>
              <a:buFont typeface="Arial" panose="020B0604020202020204" pitchFamily="34" charset="0"/>
              <a:buChar char="•"/>
            </a:pPr>
            <a:r>
              <a:rPr lang="en-US" sz="2000" dirty="0" smtClean="0">
                <a:latin typeface="Comic Sans MS" pitchFamily="66" charset="0"/>
              </a:rPr>
              <a:t>Started to develop responses to help reduce the impacts of the migration crisis. </a:t>
            </a:r>
          </a:p>
          <a:p>
            <a:endParaRPr lang="en-US" sz="2400" b="1" u="sng" dirty="0" smtClean="0">
              <a:latin typeface="Comic Sans MS" pitchFamily="66" charset="0"/>
            </a:endParaRPr>
          </a:p>
          <a:p>
            <a:pPr algn="ctr"/>
            <a:endParaRPr lang="en-US" sz="2400" b="1" u="sng" dirty="0">
              <a:latin typeface="Comic Sans MS" pitchFamily="66" charset="0"/>
            </a:endParaRPr>
          </a:p>
          <a:p>
            <a:pPr algn="ctr"/>
            <a:endParaRPr lang="en-US" sz="1600" dirty="0" smtClean="0">
              <a:latin typeface="Comic Sans MS" pitchFamily="66" charset="0"/>
            </a:endParaRPr>
          </a:p>
          <a:p>
            <a:endParaRPr lang="en-US" dirty="0"/>
          </a:p>
        </p:txBody>
      </p:sp>
    </p:spTree>
    <p:extLst>
      <p:ext uri="{BB962C8B-B14F-4D97-AF65-F5344CB8AC3E}">
        <p14:creationId xmlns:p14="http://schemas.microsoft.com/office/powerpoint/2010/main" val="510521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919" b="4227"/>
          <a:stretch/>
        </p:blipFill>
        <p:spPr>
          <a:xfrm>
            <a:off x="-1166" y="410923"/>
            <a:ext cx="9145166" cy="6427533"/>
          </a:xfrm>
          <a:prstGeom prst="rect">
            <a:avLst/>
          </a:prstGeom>
        </p:spPr>
      </p:pic>
      <p:sp>
        <p:nvSpPr>
          <p:cNvPr id="3" name="Rectangle 2"/>
          <p:cNvSpPr/>
          <p:nvPr/>
        </p:nvSpPr>
        <p:spPr>
          <a:xfrm>
            <a:off x="1921024" y="2332058"/>
            <a:ext cx="5328592" cy="2160240"/>
          </a:xfrm>
          <a:prstGeom prst="rect">
            <a:avLst/>
          </a:prstGeom>
          <a:blipFill dpi="0" rotWithShape="1">
            <a:blip r:embed="rId3">
              <a:alphaModFix amt="55000"/>
              <a:duotone>
                <a:prstClr val="black"/>
                <a:schemeClr val="accent6">
                  <a:tint val="45000"/>
                  <a:satMod val="400000"/>
                </a:schemeClr>
              </a:duotone>
            </a:blip>
            <a:srcRect/>
            <a:stretch>
              <a:fillRect l="-29045" t="-49999" r="-42559" b="-14873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771800" y="0"/>
            <a:ext cx="5328592" cy="523220"/>
          </a:xfrm>
          <a:prstGeom prst="rect">
            <a:avLst/>
          </a:prstGeom>
          <a:noFill/>
        </p:spPr>
        <p:txBody>
          <a:bodyPr wrap="square" rtlCol="0">
            <a:spAutoFit/>
          </a:bodyPr>
          <a:lstStyle/>
          <a:p>
            <a:r>
              <a:rPr lang="en-GB" sz="2800" dirty="0" smtClean="0"/>
              <a:t>How big is </a:t>
            </a:r>
            <a:r>
              <a:rPr lang="en-GB" sz="2800" dirty="0" err="1" smtClean="0"/>
              <a:t>Lampedusa</a:t>
            </a:r>
            <a:r>
              <a:rPr lang="en-GB" sz="2800" dirty="0" smtClean="0"/>
              <a:t>? </a:t>
            </a:r>
            <a:endParaRPr lang="en-GB" sz="2800" dirty="0"/>
          </a:p>
        </p:txBody>
      </p:sp>
    </p:spTree>
    <p:extLst>
      <p:ext uri="{BB962C8B-B14F-4D97-AF65-F5344CB8AC3E}">
        <p14:creationId xmlns:p14="http://schemas.microsoft.com/office/powerpoint/2010/main" val="136708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l="-27000" r="-27000"/>
          </a:stretch>
        </a:blipFill>
        <a:effectLst/>
      </p:bgPr>
    </p:bg>
    <p:spTree>
      <p:nvGrpSpPr>
        <p:cNvPr id="1" name=""/>
        <p:cNvGrpSpPr/>
        <p:nvPr/>
      </p:nvGrpSpPr>
      <p:grpSpPr>
        <a:xfrm>
          <a:off x="0" y="0"/>
          <a:ext cx="0" cy="0"/>
          <a:chOff x="0" y="0"/>
          <a:chExt cx="0" cy="0"/>
        </a:xfrm>
      </p:grpSpPr>
      <p:sp>
        <p:nvSpPr>
          <p:cNvPr id="2" name="TextBox 1"/>
          <p:cNvSpPr txBox="1"/>
          <p:nvPr/>
        </p:nvSpPr>
        <p:spPr>
          <a:xfrm>
            <a:off x="791580" y="78428"/>
            <a:ext cx="7560840" cy="954107"/>
          </a:xfrm>
          <a:prstGeom prst="rect">
            <a:avLst/>
          </a:prstGeom>
          <a:noFill/>
        </p:spPr>
        <p:txBody>
          <a:bodyPr wrap="square" rtlCol="0">
            <a:spAutoFit/>
          </a:bodyPr>
          <a:lstStyle/>
          <a:p>
            <a:pPr algn="ctr"/>
            <a:r>
              <a:rPr lang="en-GB" sz="2000" b="1" u="sng" dirty="0" smtClean="0"/>
              <a:t>What impact could overpopulation have on the island of </a:t>
            </a:r>
            <a:r>
              <a:rPr lang="en-GB" sz="2000" b="1" u="sng" dirty="0" err="1" smtClean="0"/>
              <a:t>Lampedusa</a:t>
            </a:r>
            <a:r>
              <a:rPr lang="en-GB" sz="2000" b="1" u="sng" dirty="0" smtClean="0"/>
              <a:t>? </a:t>
            </a:r>
          </a:p>
          <a:p>
            <a:endParaRPr lang="en-GB" dirty="0"/>
          </a:p>
          <a:p>
            <a:endParaRPr lang="en-GB" dirty="0" smtClean="0"/>
          </a:p>
        </p:txBody>
      </p:sp>
      <p:sp>
        <p:nvSpPr>
          <p:cNvPr id="4" name="Rectangle 3"/>
          <p:cNvSpPr/>
          <p:nvPr/>
        </p:nvSpPr>
        <p:spPr>
          <a:xfrm>
            <a:off x="3017167" y="2276872"/>
            <a:ext cx="3181672" cy="1783378"/>
          </a:xfrm>
          <a:prstGeom prst="rect">
            <a:avLst/>
          </a:prstGeom>
          <a:blipFill dpi="0" rotWithShape="1">
            <a:blip r:embed="rId4">
              <a:alphaModFix amt="55000"/>
            </a:blip>
            <a:srcRect/>
            <a:stretch>
              <a:fillRect l="-29045" t="-49999" r="-42559" b="-14873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691680" y="1556792"/>
            <a:ext cx="5760640"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3583904" y="1950474"/>
            <a:ext cx="1800200" cy="369332"/>
          </a:xfrm>
          <a:prstGeom prst="rect">
            <a:avLst/>
          </a:prstGeom>
          <a:noFill/>
        </p:spPr>
        <p:txBody>
          <a:bodyPr wrap="square" rtlCol="0">
            <a:spAutoFit/>
          </a:bodyPr>
          <a:lstStyle/>
          <a:p>
            <a:pPr algn="ctr"/>
            <a:r>
              <a:rPr lang="en-GB" b="1" dirty="0" smtClean="0"/>
              <a:t>Impacts</a:t>
            </a:r>
            <a:r>
              <a:rPr lang="en-GB" dirty="0" smtClean="0"/>
              <a:t> </a:t>
            </a:r>
            <a:endParaRPr lang="en-GB" dirty="0"/>
          </a:p>
        </p:txBody>
      </p:sp>
    </p:spTree>
    <p:extLst>
      <p:ext uri="{BB962C8B-B14F-4D97-AF65-F5344CB8AC3E}">
        <p14:creationId xmlns:p14="http://schemas.microsoft.com/office/powerpoint/2010/main" val="61937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l="-27000" r="-27000"/>
          </a:stretch>
        </a:blipFill>
        <a:effectLst/>
      </p:bgPr>
    </p:bg>
    <p:spTree>
      <p:nvGrpSpPr>
        <p:cNvPr id="1" name=""/>
        <p:cNvGrpSpPr/>
        <p:nvPr/>
      </p:nvGrpSpPr>
      <p:grpSpPr>
        <a:xfrm>
          <a:off x="0" y="0"/>
          <a:ext cx="0" cy="0"/>
          <a:chOff x="0" y="0"/>
          <a:chExt cx="0" cy="0"/>
        </a:xfrm>
      </p:grpSpPr>
      <p:sp>
        <p:nvSpPr>
          <p:cNvPr id="2" name="TextBox 1"/>
          <p:cNvSpPr txBox="1"/>
          <p:nvPr/>
        </p:nvSpPr>
        <p:spPr>
          <a:xfrm>
            <a:off x="703584" y="78428"/>
            <a:ext cx="7560840" cy="954107"/>
          </a:xfrm>
          <a:prstGeom prst="rect">
            <a:avLst/>
          </a:prstGeom>
          <a:noFill/>
        </p:spPr>
        <p:txBody>
          <a:bodyPr wrap="square" rtlCol="0">
            <a:spAutoFit/>
          </a:bodyPr>
          <a:lstStyle/>
          <a:p>
            <a:pPr algn="ctr"/>
            <a:r>
              <a:rPr lang="en-GB" sz="2000" b="1" u="sng" dirty="0" smtClean="0"/>
              <a:t>Who would have an opinion on the migration into </a:t>
            </a:r>
            <a:r>
              <a:rPr lang="en-GB" sz="2000" b="1" u="sng" dirty="0" err="1" smtClean="0"/>
              <a:t>Lampedusa</a:t>
            </a:r>
            <a:r>
              <a:rPr lang="en-GB" sz="2000" b="1" u="sng" dirty="0" smtClean="0"/>
              <a:t>? </a:t>
            </a:r>
          </a:p>
          <a:p>
            <a:endParaRPr lang="en-GB" dirty="0"/>
          </a:p>
          <a:p>
            <a:endParaRPr lang="en-GB" dirty="0" smtClean="0"/>
          </a:p>
        </p:txBody>
      </p:sp>
      <p:sp>
        <p:nvSpPr>
          <p:cNvPr id="4" name="Rectangle 3"/>
          <p:cNvSpPr/>
          <p:nvPr/>
        </p:nvSpPr>
        <p:spPr>
          <a:xfrm>
            <a:off x="3017167" y="2276872"/>
            <a:ext cx="3181672" cy="1783378"/>
          </a:xfrm>
          <a:prstGeom prst="rect">
            <a:avLst/>
          </a:prstGeom>
          <a:blipFill dpi="0" rotWithShape="1">
            <a:blip r:embed="rId4">
              <a:alphaModFix amt="55000"/>
            </a:blip>
            <a:srcRect/>
            <a:stretch>
              <a:fillRect l="-29045" t="-49999" r="-42559" b="-148734"/>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691680" y="1556792"/>
            <a:ext cx="5760640" cy="331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55576" y="715424"/>
            <a:ext cx="7920880" cy="50898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583904" y="1950474"/>
            <a:ext cx="1800200" cy="369332"/>
          </a:xfrm>
          <a:prstGeom prst="rect">
            <a:avLst/>
          </a:prstGeom>
          <a:noFill/>
        </p:spPr>
        <p:txBody>
          <a:bodyPr wrap="square" rtlCol="0">
            <a:spAutoFit/>
          </a:bodyPr>
          <a:lstStyle/>
          <a:p>
            <a:pPr algn="ctr"/>
            <a:r>
              <a:rPr lang="en-GB" b="1" dirty="0" smtClean="0"/>
              <a:t>Impacts</a:t>
            </a:r>
            <a:r>
              <a:rPr lang="en-GB" dirty="0" smtClean="0"/>
              <a:t> </a:t>
            </a:r>
            <a:endParaRPr lang="en-GB" dirty="0"/>
          </a:p>
        </p:txBody>
      </p:sp>
      <p:sp>
        <p:nvSpPr>
          <p:cNvPr id="8" name="TextBox 7"/>
          <p:cNvSpPr txBox="1"/>
          <p:nvPr/>
        </p:nvSpPr>
        <p:spPr>
          <a:xfrm>
            <a:off x="3671900" y="1195734"/>
            <a:ext cx="1800200" cy="369332"/>
          </a:xfrm>
          <a:prstGeom prst="rect">
            <a:avLst/>
          </a:prstGeom>
          <a:noFill/>
        </p:spPr>
        <p:txBody>
          <a:bodyPr wrap="square" rtlCol="0">
            <a:spAutoFit/>
          </a:bodyPr>
          <a:lstStyle/>
          <a:p>
            <a:pPr algn="ctr"/>
            <a:r>
              <a:rPr lang="en-GB" b="1" dirty="0" smtClean="0"/>
              <a:t>Interest groups </a:t>
            </a:r>
            <a:r>
              <a:rPr lang="en-GB" dirty="0" smtClean="0"/>
              <a:t> </a:t>
            </a:r>
            <a:endParaRPr lang="en-GB" dirty="0"/>
          </a:p>
        </p:txBody>
      </p:sp>
    </p:spTree>
    <p:extLst>
      <p:ext uri="{BB962C8B-B14F-4D97-AF65-F5344CB8AC3E}">
        <p14:creationId xmlns:p14="http://schemas.microsoft.com/office/powerpoint/2010/main" val="203666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p:cNvPr>
          <p:cNvPicPr>
            <a:picLocks noChangeAspect="1"/>
          </p:cNvPicPr>
          <p:nvPr/>
        </p:nvPicPr>
        <p:blipFill rotWithShape="1">
          <a:blip r:embed="rId3"/>
          <a:srcRect l="2404" t="18500" r="34504" b="10625"/>
          <a:stretch/>
        </p:blipFill>
        <p:spPr>
          <a:xfrm>
            <a:off x="899592" y="620688"/>
            <a:ext cx="7068786" cy="4464496"/>
          </a:xfrm>
          <a:prstGeom prst="rect">
            <a:avLst/>
          </a:prstGeom>
        </p:spPr>
      </p:pic>
      <p:sp>
        <p:nvSpPr>
          <p:cNvPr id="7" name="TextBox 6"/>
          <p:cNvSpPr txBox="1"/>
          <p:nvPr/>
        </p:nvSpPr>
        <p:spPr>
          <a:xfrm>
            <a:off x="899592" y="5301208"/>
            <a:ext cx="7068786" cy="646331"/>
          </a:xfrm>
          <a:prstGeom prst="rect">
            <a:avLst/>
          </a:prstGeom>
          <a:noFill/>
        </p:spPr>
        <p:txBody>
          <a:bodyPr wrap="square" rtlCol="0">
            <a:spAutoFit/>
          </a:bodyPr>
          <a:lstStyle/>
          <a:p>
            <a:r>
              <a:rPr lang="en-GB" dirty="0" smtClean="0"/>
              <a:t>As you watch the video try to add at least one more impact of the migration into </a:t>
            </a:r>
            <a:r>
              <a:rPr lang="en-GB" dirty="0" err="1" smtClean="0"/>
              <a:t>Lampedusa</a:t>
            </a:r>
            <a:r>
              <a:rPr lang="en-GB" dirty="0" smtClean="0"/>
              <a:t> and one more interest group. </a:t>
            </a:r>
            <a:endParaRPr lang="en-GB" dirty="0"/>
          </a:p>
        </p:txBody>
      </p:sp>
    </p:spTree>
    <p:extLst>
      <p:ext uri="{BB962C8B-B14F-4D97-AF65-F5344CB8AC3E}">
        <p14:creationId xmlns:p14="http://schemas.microsoft.com/office/powerpoint/2010/main" val="1117004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9446" t="19485" r="21222" b="11610"/>
          <a:stretch/>
        </p:blipFill>
        <p:spPr>
          <a:xfrm>
            <a:off x="528761" y="3259745"/>
            <a:ext cx="1693912" cy="2237242"/>
          </a:xfrm>
          <a:prstGeom prst="rect">
            <a:avLst/>
          </a:prstGeom>
        </p:spPr>
      </p:pic>
      <p:pic>
        <p:nvPicPr>
          <p:cNvPr id="4" name="Picture 3"/>
          <p:cNvPicPr>
            <a:picLocks noChangeAspect="1"/>
          </p:cNvPicPr>
          <p:nvPr/>
        </p:nvPicPr>
        <p:blipFill rotWithShape="1">
          <a:blip r:embed="rId3"/>
          <a:srcRect l="48893" t="19485" r="22882" b="11610"/>
          <a:stretch/>
        </p:blipFill>
        <p:spPr>
          <a:xfrm>
            <a:off x="3269838" y="3248335"/>
            <a:ext cx="1629991" cy="2237242"/>
          </a:xfrm>
          <a:prstGeom prst="rect">
            <a:avLst/>
          </a:prstGeom>
        </p:spPr>
      </p:pic>
      <p:sp>
        <p:nvSpPr>
          <p:cNvPr id="3" name="TextBox 2"/>
          <p:cNvSpPr txBox="1"/>
          <p:nvPr/>
        </p:nvSpPr>
        <p:spPr>
          <a:xfrm>
            <a:off x="755576" y="260648"/>
            <a:ext cx="7488832" cy="461665"/>
          </a:xfrm>
          <a:prstGeom prst="rect">
            <a:avLst/>
          </a:prstGeom>
          <a:noFill/>
        </p:spPr>
        <p:txBody>
          <a:bodyPr wrap="square" rtlCol="0">
            <a:spAutoFit/>
          </a:bodyPr>
          <a:lstStyle/>
          <a:p>
            <a:pPr algn="ctr"/>
            <a:r>
              <a:rPr lang="en-GB" sz="2400" u="sng" dirty="0" smtClean="0"/>
              <a:t>Conflict or cahoots? </a:t>
            </a:r>
            <a:endParaRPr lang="en-GB" sz="2400" u="sng" dirty="0"/>
          </a:p>
        </p:txBody>
      </p:sp>
      <p:sp>
        <p:nvSpPr>
          <p:cNvPr id="6" name="TextBox 5"/>
          <p:cNvSpPr txBox="1"/>
          <p:nvPr/>
        </p:nvSpPr>
        <p:spPr>
          <a:xfrm>
            <a:off x="539552" y="980728"/>
            <a:ext cx="7953009" cy="646331"/>
          </a:xfrm>
          <a:prstGeom prst="rect">
            <a:avLst/>
          </a:prstGeom>
          <a:noFill/>
        </p:spPr>
        <p:txBody>
          <a:bodyPr wrap="square" rtlCol="0">
            <a:spAutoFit/>
          </a:bodyPr>
          <a:lstStyle/>
          <a:p>
            <a:r>
              <a:rPr lang="en-GB" dirty="0" smtClean="0"/>
              <a:t>Using the cards available find out about the different opinions that people have about migration into </a:t>
            </a:r>
            <a:r>
              <a:rPr lang="en-GB" dirty="0" err="1" smtClean="0"/>
              <a:t>Lampedusa</a:t>
            </a:r>
            <a:r>
              <a:rPr lang="en-GB" dirty="0" smtClean="0"/>
              <a:t>. </a:t>
            </a:r>
            <a:endParaRPr lang="en-GB" dirty="0"/>
          </a:p>
        </p:txBody>
      </p:sp>
      <p:sp>
        <p:nvSpPr>
          <p:cNvPr id="8" name="TextBox 7"/>
          <p:cNvSpPr txBox="1"/>
          <p:nvPr/>
        </p:nvSpPr>
        <p:spPr>
          <a:xfrm>
            <a:off x="5036752" y="1704288"/>
            <a:ext cx="3707904" cy="369332"/>
          </a:xfrm>
          <a:prstGeom prst="rect">
            <a:avLst/>
          </a:prstGeom>
          <a:noFill/>
        </p:spPr>
        <p:txBody>
          <a:bodyPr wrap="square" rtlCol="0">
            <a:spAutoFit/>
          </a:bodyPr>
          <a:lstStyle/>
          <a:p>
            <a:pPr marL="342900" indent="-342900">
              <a:buAutoNum type="arabicPeriod"/>
            </a:pPr>
            <a:r>
              <a:rPr lang="en-GB" dirty="0" smtClean="0"/>
              <a:t>Place all the cards face down. </a:t>
            </a:r>
          </a:p>
        </p:txBody>
      </p:sp>
      <p:sp>
        <p:nvSpPr>
          <p:cNvPr id="9" name="Rectangle 8"/>
          <p:cNvSpPr/>
          <p:nvPr/>
        </p:nvSpPr>
        <p:spPr>
          <a:xfrm>
            <a:off x="561485" y="1815503"/>
            <a:ext cx="1008112" cy="1181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694953" y="1815505"/>
            <a:ext cx="1008112" cy="1181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808886" y="1815505"/>
            <a:ext cx="1008112" cy="1181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922819" y="1815504"/>
            <a:ext cx="1008112" cy="1181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56955" y="3259745"/>
            <a:ext cx="1637524" cy="22258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3293407" y="3265797"/>
            <a:ext cx="1637524" cy="22258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5036752" y="2458056"/>
            <a:ext cx="3707904" cy="646331"/>
          </a:xfrm>
          <a:prstGeom prst="rect">
            <a:avLst/>
          </a:prstGeom>
          <a:noFill/>
        </p:spPr>
        <p:txBody>
          <a:bodyPr wrap="square" rtlCol="0">
            <a:spAutoFit/>
          </a:bodyPr>
          <a:lstStyle/>
          <a:p>
            <a:r>
              <a:rPr lang="en-GB" dirty="0" smtClean="0"/>
              <a:t>2. </a:t>
            </a:r>
            <a:r>
              <a:rPr lang="en-GB" dirty="0"/>
              <a:t>Pick a card each and read </a:t>
            </a:r>
            <a:r>
              <a:rPr lang="en-GB" dirty="0" smtClean="0"/>
              <a:t>through </a:t>
            </a:r>
            <a:r>
              <a:rPr lang="en-GB" dirty="0"/>
              <a:t>the information. </a:t>
            </a:r>
            <a:r>
              <a:rPr lang="en-GB" dirty="0" smtClean="0"/>
              <a:t> </a:t>
            </a:r>
            <a:endParaRPr lang="en-GB" dirty="0"/>
          </a:p>
        </p:txBody>
      </p:sp>
      <p:sp>
        <p:nvSpPr>
          <p:cNvPr id="23" name="TextBox 22"/>
          <p:cNvSpPr txBox="1"/>
          <p:nvPr/>
        </p:nvSpPr>
        <p:spPr>
          <a:xfrm>
            <a:off x="5036752" y="3320413"/>
            <a:ext cx="3707904" cy="1477328"/>
          </a:xfrm>
          <a:prstGeom prst="rect">
            <a:avLst/>
          </a:prstGeom>
          <a:noFill/>
        </p:spPr>
        <p:txBody>
          <a:bodyPr wrap="square" rtlCol="0">
            <a:spAutoFit/>
          </a:bodyPr>
          <a:lstStyle/>
          <a:p>
            <a:r>
              <a:rPr lang="en-GB" dirty="0" smtClean="0"/>
              <a:t>3. </a:t>
            </a:r>
            <a:r>
              <a:rPr lang="en-GB" dirty="0"/>
              <a:t>Decide whether the two interest groups have different opinions (CONFLICT) or are in agreement on migration (CAHOOTS) </a:t>
            </a:r>
          </a:p>
          <a:p>
            <a:r>
              <a:rPr lang="en-GB" dirty="0" smtClean="0"/>
              <a:t> </a:t>
            </a:r>
            <a:endParaRPr lang="en-GB" dirty="0"/>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1809" y="4550142"/>
            <a:ext cx="1013876" cy="1013876"/>
          </a:xfrm>
          <a:prstGeom prst="ellipse">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2201" y="3347393"/>
            <a:ext cx="1088088" cy="1120936"/>
          </a:xfrm>
          <a:prstGeom prst="rect">
            <a:avLst/>
          </a:prstGeom>
        </p:spPr>
      </p:pic>
      <p:sp>
        <p:nvSpPr>
          <p:cNvPr id="26" name="TextBox 25"/>
          <p:cNvSpPr txBox="1"/>
          <p:nvPr/>
        </p:nvSpPr>
        <p:spPr>
          <a:xfrm>
            <a:off x="5040894" y="4682669"/>
            <a:ext cx="3707904" cy="1200329"/>
          </a:xfrm>
          <a:prstGeom prst="rect">
            <a:avLst/>
          </a:prstGeom>
          <a:noFill/>
        </p:spPr>
        <p:txBody>
          <a:bodyPr wrap="square" rtlCol="0">
            <a:spAutoFit/>
          </a:bodyPr>
          <a:lstStyle/>
          <a:p>
            <a:r>
              <a:rPr lang="en-GB" dirty="0" smtClean="0"/>
              <a:t>4. </a:t>
            </a:r>
            <a:r>
              <a:rPr lang="en-GB" dirty="0"/>
              <a:t>Add to your brainstorm by adding the interest group and a 5 word  summary of their opinions. </a:t>
            </a:r>
          </a:p>
          <a:p>
            <a:r>
              <a:rPr lang="en-GB" dirty="0" smtClean="0"/>
              <a:t> </a:t>
            </a:r>
            <a:endParaRPr lang="en-GB" dirty="0"/>
          </a:p>
        </p:txBody>
      </p:sp>
      <p:sp>
        <p:nvSpPr>
          <p:cNvPr id="27" name="TextBox 26"/>
          <p:cNvSpPr txBox="1"/>
          <p:nvPr/>
        </p:nvSpPr>
        <p:spPr>
          <a:xfrm>
            <a:off x="251520" y="5882998"/>
            <a:ext cx="8493136" cy="923330"/>
          </a:xfrm>
          <a:prstGeom prst="rect">
            <a:avLst/>
          </a:prstGeom>
          <a:solidFill>
            <a:srgbClr val="00B050"/>
          </a:solidFill>
        </p:spPr>
        <p:txBody>
          <a:bodyPr wrap="square" rtlCol="0">
            <a:spAutoFit/>
          </a:bodyPr>
          <a:lstStyle/>
          <a:p>
            <a:r>
              <a:rPr lang="en-GB" dirty="0" smtClean="0"/>
              <a:t>Finished? Start to identify whether their impacts on migration are mainly social, economic, environmental or political. Also identify the problems which you think should be addressed first. </a:t>
            </a:r>
            <a:endParaRPr lang="en-GB" dirty="0"/>
          </a:p>
        </p:txBody>
      </p:sp>
    </p:spTree>
    <p:extLst>
      <p:ext uri="{BB962C8B-B14F-4D97-AF65-F5344CB8AC3E}">
        <p14:creationId xmlns:p14="http://schemas.microsoft.com/office/powerpoint/2010/main" val="150810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7" presetClass="exit" presetSubtype="10" fill="hold" grpId="0" nodeType="clickEffect">
                                  <p:stCondLst>
                                    <p:cond delay="0"/>
                                  </p:stCondLst>
                                  <p:childTnLst>
                                    <p:anim calcmode="lin" valueType="num">
                                      <p:cBhvr>
                                        <p:cTn id="28" dur="500"/>
                                        <p:tgtEl>
                                          <p:spTgt spid="16"/>
                                        </p:tgtEl>
                                        <p:attrNameLst>
                                          <p:attrName>ppt_w</p:attrName>
                                        </p:attrNameLst>
                                      </p:cBhvr>
                                      <p:tavLst>
                                        <p:tav tm="0">
                                          <p:val>
                                            <p:strVal val="ppt_w"/>
                                          </p:val>
                                        </p:tav>
                                        <p:tav tm="100000">
                                          <p:val>
                                            <p:fltVal val="0"/>
                                          </p:val>
                                        </p:tav>
                                      </p:tavLst>
                                    </p:anim>
                                    <p:anim calcmode="lin" valueType="num">
                                      <p:cBhvr>
                                        <p:cTn id="29" dur="500"/>
                                        <p:tgtEl>
                                          <p:spTgt spid="16"/>
                                        </p:tgtEl>
                                        <p:attrNameLst>
                                          <p:attrName>ppt_h</p:attrName>
                                        </p:attrNameLst>
                                      </p:cBhvr>
                                      <p:tavLst>
                                        <p:tav tm="0">
                                          <p:val>
                                            <p:strVal val="ppt_h"/>
                                          </p:val>
                                        </p:tav>
                                        <p:tav tm="100000">
                                          <p:val>
                                            <p:strVal val="ppt_h"/>
                                          </p:val>
                                        </p:tav>
                                      </p:tavLst>
                                    </p:anim>
                                    <p:set>
                                      <p:cBhvr>
                                        <p:cTn id="30" dur="1" fill="hold">
                                          <p:stCondLst>
                                            <p:cond delay="499"/>
                                          </p:stCondLst>
                                        </p:cTn>
                                        <p:tgtEl>
                                          <p:spTgt spid="16"/>
                                        </p:tgtEl>
                                        <p:attrNameLst>
                                          <p:attrName>style.visibility</p:attrName>
                                        </p:attrNameLst>
                                      </p:cBhvr>
                                      <p:to>
                                        <p:strVal val="hidden"/>
                                      </p:to>
                                    </p:set>
                                  </p:childTnLst>
                                </p:cTn>
                              </p:par>
                              <p:par>
                                <p:cTn id="31" presetID="17" presetClass="exit" presetSubtype="10" fill="hold" grpId="0" nodeType="withEffect">
                                  <p:stCondLst>
                                    <p:cond delay="0"/>
                                  </p:stCondLst>
                                  <p:childTnLst>
                                    <p:anim calcmode="lin" valueType="num">
                                      <p:cBhvr>
                                        <p:cTn id="32" dur="500"/>
                                        <p:tgtEl>
                                          <p:spTgt spid="15"/>
                                        </p:tgtEl>
                                        <p:attrNameLst>
                                          <p:attrName>ppt_w</p:attrName>
                                        </p:attrNameLst>
                                      </p:cBhvr>
                                      <p:tavLst>
                                        <p:tav tm="0">
                                          <p:val>
                                            <p:strVal val="ppt_w"/>
                                          </p:val>
                                        </p:tav>
                                        <p:tav tm="100000">
                                          <p:val>
                                            <p:fltVal val="0"/>
                                          </p:val>
                                        </p:tav>
                                      </p:tavLst>
                                    </p:anim>
                                    <p:anim calcmode="lin" valueType="num">
                                      <p:cBhvr>
                                        <p:cTn id="33" dur="500"/>
                                        <p:tgtEl>
                                          <p:spTgt spid="15"/>
                                        </p:tgtEl>
                                        <p:attrNameLst>
                                          <p:attrName>ppt_h</p:attrName>
                                        </p:attrNameLst>
                                      </p:cBhvr>
                                      <p:tavLst>
                                        <p:tav tm="0">
                                          <p:val>
                                            <p:strVal val="ppt_h"/>
                                          </p:val>
                                        </p:tav>
                                        <p:tav tm="100000">
                                          <p:val>
                                            <p:strVal val="ppt_h"/>
                                          </p:val>
                                        </p:tav>
                                      </p:tavLst>
                                    </p:anim>
                                    <p:set>
                                      <p:cBhvr>
                                        <p:cTn id="34" dur="1" fill="hold">
                                          <p:stCondLst>
                                            <p:cond delay="499"/>
                                          </p:stCondLst>
                                        </p:cTn>
                                        <p:tgtEl>
                                          <p:spTgt spid="15"/>
                                        </p:tgtEl>
                                        <p:attrNameLst>
                                          <p:attrName>style.visibility</p:attrName>
                                        </p:attrNameLst>
                                      </p:cBhvr>
                                      <p:to>
                                        <p:strVal val="hidden"/>
                                      </p:to>
                                    </p:set>
                                  </p:childTnLst>
                                </p:cTn>
                              </p:par>
                            </p:childTnLst>
                          </p:cTn>
                        </p:par>
                        <p:par>
                          <p:cTn id="35" fill="hold">
                            <p:stCondLst>
                              <p:cond delay="500"/>
                            </p:stCondLst>
                            <p:childTnLst>
                              <p:par>
                                <p:cTn id="36" presetID="17" presetClass="entr" presetSubtype="10"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500" fill="hold"/>
                                        <p:tgtEl>
                                          <p:spTgt spid="2"/>
                                        </p:tgtEl>
                                        <p:attrNameLst>
                                          <p:attrName>ppt_w</p:attrName>
                                        </p:attrNameLst>
                                      </p:cBhvr>
                                      <p:tavLst>
                                        <p:tav tm="0">
                                          <p:val>
                                            <p:fltVal val="0"/>
                                          </p:val>
                                        </p:tav>
                                        <p:tav tm="100000">
                                          <p:val>
                                            <p:strVal val="#ppt_w"/>
                                          </p:val>
                                        </p:tav>
                                      </p:tavLst>
                                    </p:anim>
                                    <p:anim calcmode="lin" valueType="num">
                                      <p:cBhvr>
                                        <p:cTn id="39" dur="500" fill="hold"/>
                                        <p:tgtEl>
                                          <p:spTgt spid="2"/>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17" presetClass="entr" presetSubtype="10"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5" grpId="0" animBg="1"/>
      <p:bldP spid="15" grpId="1" animBg="1"/>
      <p:bldP spid="16" grpId="0" animBg="1"/>
      <p:bldP spid="16" grpId="1" animBg="1"/>
      <p:bldP spid="17" grpId="0"/>
      <p:bldP spid="23"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323529" y="260648"/>
            <a:ext cx="1800000" cy="1800000"/>
          </a:xfrm>
          <a:prstGeom prst="rect">
            <a:avLst/>
          </a:prstGeom>
          <a:blipFill dpi="0" rotWithShape="1">
            <a:blip r:embed="rId2" cstate="print">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4"/>
          <p:cNvSpPr txBox="1"/>
          <p:nvPr/>
        </p:nvSpPr>
        <p:spPr>
          <a:xfrm>
            <a:off x="2417879" y="270570"/>
            <a:ext cx="1800000" cy="1800000"/>
          </a:xfrm>
          <a:prstGeom prst="rect">
            <a:avLst/>
          </a:prstGeom>
          <a:blipFill dpi="0" rotWithShape="1">
            <a:blip r:embed="rId3">
              <a:alphaModFix amt="32000"/>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Box 4"/>
          <p:cNvSpPr txBox="1"/>
          <p:nvPr/>
        </p:nvSpPr>
        <p:spPr>
          <a:xfrm>
            <a:off x="6732238" y="270570"/>
            <a:ext cx="1800000" cy="1800000"/>
          </a:xfrm>
          <a:prstGeom prst="rect">
            <a:avLst/>
          </a:prstGeom>
          <a:blipFill dpi="0" rotWithShape="1">
            <a:blip r:embed="rId4" cstate="print">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5" name="TextBox 4"/>
          <p:cNvSpPr txBox="1"/>
          <p:nvPr/>
        </p:nvSpPr>
        <p:spPr>
          <a:xfrm>
            <a:off x="4507881" y="270570"/>
            <a:ext cx="1800000" cy="1800000"/>
          </a:xfrm>
          <a:prstGeom prst="rect">
            <a:avLst/>
          </a:prstGeom>
          <a:blipFill dpi="0" rotWithShape="1">
            <a:blip r:embed="rId5" cstate="print">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4"/>
          <p:cNvSpPr txBox="1"/>
          <p:nvPr/>
        </p:nvSpPr>
        <p:spPr>
          <a:xfrm>
            <a:off x="323529" y="2534022"/>
            <a:ext cx="1800000" cy="1800000"/>
          </a:xfrm>
          <a:prstGeom prst="rect">
            <a:avLst/>
          </a:prstGeom>
          <a:blipFill dpi="0" rotWithShape="1">
            <a:blip r:embed="rId6">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Box 4"/>
          <p:cNvSpPr txBox="1"/>
          <p:nvPr/>
        </p:nvSpPr>
        <p:spPr>
          <a:xfrm>
            <a:off x="2404815" y="2534022"/>
            <a:ext cx="1800000" cy="1800000"/>
          </a:xfrm>
          <a:prstGeom prst="rect">
            <a:avLst/>
          </a:prstGeom>
          <a:blipFill dpi="0" rotWithShape="1">
            <a:blip r:embed="rId7" cstate="print">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Box 4"/>
          <p:cNvSpPr txBox="1"/>
          <p:nvPr/>
        </p:nvSpPr>
        <p:spPr>
          <a:xfrm>
            <a:off x="4486102" y="2534022"/>
            <a:ext cx="1800000" cy="1800000"/>
          </a:xfrm>
          <a:prstGeom prst="rect">
            <a:avLst/>
          </a:prstGeom>
          <a:blipFill dpi="0" rotWithShape="1">
            <a:blip r:embed="rId8" cstate="print">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4"/>
          <p:cNvSpPr txBox="1"/>
          <p:nvPr/>
        </p:nvSpPr>
        <p:spPr>
          <a:xfrm>
            <a:off x="6732238" y="2534022"/>
            <a:ext cx="1800000" cy="1800000"/>
          </a:xfrm>
          <a:prstGeom prst="rect">
            <a:avLst/>
          </a:prstGeom>
          <a:blipFill dpi="0" rotWithShape="1">
            <a:blip r:embed="rId9">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TextBox 4"/>
          <p:cNvSpPr txBox="1"/>
          <p:nvPr/>
        </p:nvSpPr>
        <p:spPr>
          <a:xfrm>
            <a:off x="2318788" y="4592584"/>
            <a:ext cx="1800000" cy="1800000"/>
          </a:xfrm>
          <a:prstGeom prst="rect">
            <a:avLst/>
          </a:prstGeom>
          <a:blipFill dpi="0" rotWithShape="1">
            <a:blip r:embed="rId10" cstate="print">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Box 4"/>
          <p:cNvSpPr txBox="1"/>
          <p:nvPr/>
        </p:nvSpPr>
        <p:spPr>
          <a:xfrm>
            <a:off x="4505896" y="4653136"/>
            <a:ext cx="1800000" cy="1800000"/>
          </a:xfrm>
          <a:prstGeom prst="rect">
            <a:avLst/>
          </a:prstGeom>
          <a:blipFill dpi="0" rotWithShape="1">
            <a:blip r:embed="rId11">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2" name="TextBox 4"/>
          <p:cNvSpPr txBox="1"/>
          <p:nvPr/>
        </p:nvSpPr>
        <p:spPr>
          <a:xfrm>
            <a:off x="323529" y="4592584"/>
            <a:ext cx="1800000" cy="1800000"/>
          </a:xfrm>
          <a:prstGeom prst="rect">
            <a:avLst/>
          </a:prstGeom>
          <a:blipFill dpi="0" rotWithShape="1">
            <a:blip r:embed="rId12">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3" name="TextBox 4"/>
          <p:cNvSpPr txBox="1"/>
          <p:nvPr/>
        </p:nvSpPr>
        <p:spPr>
          <a:xfrm>
            <a:off x="6732238" y="4653136"/>
            <a:ext cx="1800000" cy="1800000"/>
          </a:xfrm>
          <a:prstGeom prst="rect">
            <a:avLst/>
          </a:prstGeom>
          <a:blipFill dpi="0" rotWithShape="1">
            <a:blip r:embed="rId13" cstate="print">
              <a:alphaModFix amt="32000"/>
              <a:extLst>
                <a:ext uri="{28A0092B-C50C-407E-A947-70E740481C1C}">
                  <a14:useLocalDpi xmlns:a14="http://schemas.microsoft.com/office/drawing/2010/main" val="0"/>
                </a:ext>
              </a:extLst>
            </a:blip>
            <a:srcRect/>
            <a:stretch>
              <a:fillRect/>
            </a:stretch>
          </a:blipFill>
          <a:ln>
            <a:solidFill>
              <a:schemeClr val="tx1"/>
            </a:solidFill>
          </a:ln>
        </p:spPr>
        <p:txBody>
          <a:bodyPr wrap="square" rtlCol="0">
            <a:noAutofit/>
          </a:bodyPr>
          <a:lstStyle/>
          <a:p>
            <a:pPr>
              <a:lnSpc>
                <a:spcPct val="107000"/>
              </a:lnSpc>
              <a:spcAft>
                <a:spcPts val="8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16276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651" t="24161" r="23422" b="12348"/>
          <a:stretch/>
        </p:blipFill>
        <p:spPr>
          <a:xfrm>
            <a:off x="1115616" y="260648"/>
            <a:ext cx="6696744" cy="6192688"/>
          </a:xfrm>
          <a:prstGeom prst="rect">
            <a:avLst/>
          </a:prstGeom>
        </p:spPr>
      </p:pic>
    </p:spTree>
    <p:extLst>
      <p:ext uri="{BB962C8B-B14F-4D97-AF65-F5344CB8AC3E}">
        <p14:creationId xmlns:p14="http://schemas.microsoft.com/office/powerpoint/2010/main" val="9501800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2" name="Picture 11"/>
          <p:cNvPicPr>
            <a:picLocks noChangeAspect="1"/>
          </p:cNvPicPr>
          <p:nvPr/>
        </p:nvPicPr>
        <p:blipFill rotWithShape="1">
          <a:blip r:embed="rId2"/>
          <a:srcRect l="33950" t="11609" r="35611" b="23423"/>
          <a:stretch/>
        </p:blipFill>
        <p:spPr>
          <a:xfrm>
            <a:off x="156931" y="404664"/>
            <a:ext cx="5002379" cy="6002854"/>
          </a:xfrm>
          <a:prstGeom prst="rect">
            <a:avLst/>
          </a:prstGeom>
        </p:spPr>
      </p:pic>
      <p:sp>
        <p:nvSpPr>
          <p:cNvPr id="2" name="TextBox 1"/>
          <p:cNvSpPr txBox="1"/>
          <p:nvPr/>
        </p:nvSpPr>
        <p:spPr>
          <a:xfrm>
            <a:off x="5169587" y="609600"/>
            <a:ext cx="3805178" cy="5632311"/>
          </a:xfrm>
          <a:prstGeom prst="rect">
            <a:avLst/>
          </a:prstGeom>
          <a:noFill/>
        </p:spPr>
        <p:txBody>
          <a:bodyPr wrap="square" rtlCol="0">
            <a:spAutoFit/>
          </a:bodyPr>
          <a:lstStyle/>
          <a:p>
            <a:r>
              <a:rPr lang="en-GB" dirty="0"/>
              <a:t>Your task, as the Chief of </a:t>
            </a:r>
            <a:r>
              <a:rPr lang="en-GB" dirty="0" err="1"/>
              <a:t>Frontex</a:t>
            </a:r>
            <a:r>
              <a:rPr lang="en-GB" dirty="0"/>
              <a:t>, is </a:t>
            </a:r>
            <a:r>
              <a:rPr lang="en-GB" dirty="0" smtClean="0"/>
              <a:t>to start to put </a:t>
            </a:r>
            <a:r>
              <a:rPr lang="en-GB" dirty="0"/>
              <a:t>together an action plan to help deal with the crisis facing the island of </a:t>
            </a:r>
            <a:r>
              <a:rPr lang="en-GB" dirty="0" err="1"/>
              <a:t>Lampedusa</a:t>
            </a:r>
            <a:r>
              <a:rPr lang="en-GB" dirty="0"/>
              <a:t> and to support the increasing numbers of immigrants crossing the Mediterranean. </a:t>
            </a:r>
            <a:endParaRPr lang="en-GB" dirty="0" smtClean="0"/>
          </a:p>
          <a:p>
            <a:endParaRPr lang="en-GB" dirty="0"/>
          </a:p>
          <a:p>
            <a:r>
              <a:rPr lang="en-GB" dirty="0"/>
              <a:t>In your report you need to: </a:t>
            </a:r>
            <a:endParaRPr lang="en-GB" dirty="0" smtClean="0"/>
          </a:p>
          <a:p>
            <a:endParaRPr lang="en-GB" dirty="0"/>
          </a:p>
          <a:p>
            <a:pPr marL="285750" lvl="0" indent="-285750">
              <a:buFont typeface="Arial" panose="020B0604020202020204" pitchFamily="34" charset="0"/>
              <a:buChar char="•"/>
            </a:pPr>
            <a:r>
              <a:rPr lang="en-GB" dirty="0"/>
              <a:t>Consider the different viewpoints of the interest </a:t>
            </a:r>
            <a:r>
              <a:rPr lang="en-GB" dirty="0" smtClean="0"/>
              <a:t>groups</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Put forward short term actions to address the immediate problems in the host country </a:t>
            </a:r>
            <a:endParaRPr lang="en-GB" dirty="0" smtClean="0"/>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r>
              <a:rPr lang="en-GB" dirty="0"/>
              <a:t>Develop long term actions to help deal with the push factors in the origin country.  </a:t>
            </a:r>
          </a:p>
          <a:p>
            <a:endParaRPr lang="en-GB" dirty="0"/>
          </a:p>
        </p:txBody>
      </p:sp>
      <p:sp>
        <p:nvSpPr>
          <p:cNvPr id="3" name="Text Box 2"/>
          <p:cNvSpPr txBox="1">
            <a:spLocks noChangeArrowheads="1"/>
          </p:cNvSpPr>
          <p:nvPr/>
        </p:nvSpPr>
        <p:spPr bwMode="auto">
          <a:xfrm>
            <a:off x="467544" y="1881828"/>
            <a:ext cx="2088232" cy="102928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GB" altLang="en-US" sz="1200" b="0" i="0" u="none" strike="noStrike" cap="none" normalizeH="0" baseline="0" dirty="0" smtClean="0">
                <a:ln>
                  <a:noFill/>
                </a:ln>
                <a:solidFill>
                  <a:schemeClr val="tx1"/>
                </a:solidFill>
                <a:effectLst/>
                <a:latin typeface="Calibri" panose="020F0502020204030204" pitchFamily="34" charset="0"/>
              </a:rPr>
              <a:t>I think that the first problem that should be solved in </a:t>
            </a:r>
            <a:r>
              <a:rPr kumimoji="0" lang="en-GB" altLang="en-US" sz="1200" b="0" i="0" u="none" strike="noStrike" cap="none" normalizeH="0" baseline="0" dirty="0" err="1" smtClean="0">
                <a:ln>
                  <a:noFill/>
                </a:ln>
                <a:solidFill>
                  <a:schemeClr val="tx1"/>
                </a:solidFill>
                <a:effectLst/>
                <a:latin typeface="Calibri" panose="020F0502020204030204" pitchFamily="34" charset="0"/>
              </a:rPr>
              <a:t>Lampedusa</a:t>
            </a:r>
            <a:r>
              <a:rPr kumimoji="0" lang="en-GB" altLang="en-US" sz="1200" b="0" i="0" u="none" strike="noStrike" cap="none" normalizeH="0" baseline="0" dirty="0" smtClean="0">
                <a:ln>
                  <a:noFill/>
                </a:ln>
                <a:solidFill>
                  <a:schemeClr val="tx1"/>
                </a:solidFill>
                <a:effectLst/>
                <a:latin typeface="Calibri" panose="020F0502020204030204" pitchFamily="34" charset="0"/>
              </a:rPr>
              <a:t> is …….because …... One solution to this problem would be ……………..</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27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773" y="4794815"/>
            <a:ext cx="1986912" cy="194081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15" y="2300812"/>
            <a:ext cx="2108778" cy="2253600"/>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2583" y="365240"/>
            <a:ext cx="2064264" cy="1501983"/>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701" y="2698618"/>
            <a:ext cx="2209898" cy="1457985"/>
          </a:xfrm>
          <a:prstGeom prst="rect">
            <a:avLst/>
          </a:prstGeom>
        </p:spPr>
      </p:pic>
      <p:pic>
        <p:nvPicPr>
          <p:cNvPr id="50" name="Picture 4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87701" y="152465"/>
            <a:ext cx="2120635" cy="1927531"/>
          </a:xfrm>
          <a:prstGeom prst="rect">
            <a:avLst/>
          </a:prstGeom>
        </p:spPr>
      </p:pic>
      <p:pic>
        <p:nvPicPr>
          <p:cNvPr id="51" name="Picture 5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99854" y="4888587"/>
            <a:ext cx="2085552" cy="1753272"/>
          </a:xfrm>
          <a:prstGeom prst="rect">
            <a:avLst/>
          </a:prstGeom>
        </p:spPr>
      </p:pic>
      <p:pic>
        <p:nvPicPr>
          <p:cNvPr id="52" name="Picture 5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2353" y="260732"/>
            <a:ext cx="2016805" cy="1732136"/>
          </a:xfrm>
          <a:prstGeom prst="rect">
            <a:avLst/>
          </a:prstGeom>
        </p:spPr>
      </p:pic>
      <p:pic>
        <p:nvPicPr>
          <p:cNvPr id="53" name="Picture 5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0389" y="2506639"/>
            <a:ext cx="2205625" cy="1841945"/>
          </a:xfrm>
          <a:prstGeom prst="rect">
            <a:avLst/>
          </a:prstGeom>
        </p:spPr>
      </p:pic>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0394" y="4705634"/>
            <a:ext cx="2209876" cy="1944216"/>
          </a:xfrm>
          <a:prstGeom prst="rect">
            <a:avLst/>
          </a:prstGeom>
        </p:spPr>
      </p:pic>
      <p:pic>
        <p:nvPicPr>
          <p:cNvPr id="56" name="Picture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65" y="4858119"/>
            <a:ext cx="2214527" cy="1680314"/>
          </a:xfrm>
          <a:prstGeom prst="rect">
            <a:avLst/>
          </a:prstGeom>
        </p:spPr>
      </p:pic>
      <p:pic>
        <p:nvPicPr>
          <p:cNvPr id="57" name="Picture 5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3203" y="372549"/>
            <a:ext cx="1978526" cy="1494674"/>
          </a:xfrm>
          <a:prstGeom prst="rect">
            <a:avLst/>
          </a:prstGeom>
        </p:spPr>
      </p:pic>
      <p:pic>
        <p:nvPicPr>
          <p:cNvPr id="58" name="Picture 57"/>
          <p:cNvPicPr>
            <a:picLocks noChangeAspect="1"/>
          </p:cNvPicPr>
          <p:nvPr/>
        </p:nvPicPr>
        <p:blipFill rotWithShape="1">
          <a:blip r:embed="rId13" cstate="print">
            <a:extLst>
              <a:ext uri="{28A0092B-C50C-407E-A947-70E740481C1C}">
                <a14:useLocalDpi xmlns:a14="http://schemas.microsoft.com/office/drawing/2010/main" val="0"/>
              </a:ext>
            </a:extLst>
          </a:blip>
          <a:srcRect l="47637"/>
          <a:stretch/>
        </p:blipFill>
        <p:spPr>
          <a:xfrm>
            <a:off x="7161221" y="2396078"/>
            <a:ext cx="1759027" cy="2015597"/>
          </a:xfrm>
          <a:prstGeom prst="rect">
            <a:avLst/>
          </a:prstGeom>
        </p:spPr>
      </p:pic>
      <p:sp>
        <p:nvSpPr>
          <p:cNvPr id="25" name="Rectangle 24"/>
          <p:cNvSpPr/>
          <p:nvPr/>
        </p:nvSpPr>
        <p:spPr>
          <a:xfrm>
            <a:off x="60230" y="-10570"/>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60230" y="2286583"/>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ectangle 59"/>
          <p:cNvSpPr/>
          <p:nvPr/>
        </p:nvSpPr>
        <p:spPr>
          <a:xfrm>
            <a:off x="60229" y="4535973"/>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Rectangle 60"/>
          <p:cNvSpPr/>
          <p:nvPr/>
        </p:nvSpPr>
        <p:spPr>
          <a:xfrm>
            <a:off x="2353322" y="0"/>
            <a:ext cx="2306249"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4663826" y="14267"/>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p:cNvSpPr/>
          <p:nvPr/>
        </p:nvSpPr>
        <p:spPr>
          <a:xfrm>
            <a:off x="6897599" y="18180"/>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2360583" y="2278910"/>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4633906" y="2266015"/>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p:cNvSpPr/>
          <p:nvPr/>
        </p:nvSpPr>
        <p:spPr>
          <a:xfrm>
            <a:off x="6899780" y="2282562"/>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p:cNvSpPr/>
          <p:nvPr/>
        </p:nvSpPr>
        <p:spPr>
          <a:xfrm>
            <a:off x="2394765" y="4554410"/>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67"/>
          <p:cNvSpPr/>
          <p:nvPr/>
        </p:nvSpPr>
        <p:spPr>
          <a:xfrm>
            <a:off x="4655941" y="4568641"/>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6914336" y="4568641"/>
            <a:ext cx="2252795" cy="22536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325277" y="361164"/>
            <a:ext cx="1656184" cy="1200329"/>
          </a:xfrm>
          <a:prstGeom prst="rect">
            <a:avLst/>
          </a:prstGeom>
          <a:noFill/>
        </p:spPr>
        <p:txBody>
          <a:bodyPr wrap="square" rtlCol="0">
            <a:spAutoFit/>
          </a:bodyPr>
          <a:lstStyle/>
          <a:p>
            <a:r>
              <a:rPr lang="en-GB" dirty="0" smtClean="0">
                <a:solidFill>
                  <a:srgbClr val="FFFF00"/>
                </a:solidFill>
              </a:rPr>
              <a:t>The </a:t>
            </a:r>
            <a:r>
              <a:rPr lang="en-GB" dirty="0">
                <a:solidFill>
                  <a:srgbClr val="FFFF00"/>
                </a:solidFill>
              </a:rPr>
              <a:t>process </a:t>
            </a:r>
            <a:r>
              <a:rPr lang="en-GB" dirty="0" smtClean="0">
                <a:solidFill>
                  <a:srgbClr val="FFFF00"/>
                </a:solidFill>
              </a:rPr>
              <a:t>of people moving into a country. </a:t>
            </a:r>
            <a:endParaRPr lang="en-GB" dirty="0">
              <a:solidFill>
                <a:srgbClr val="FFFF00"/>
              </a:solidFill>
            </a:endParaRPr>
          </a:p>
          <a:p>
            <a:endParaRPr lang="en-GB" dirty="0"/>
          </a:p>
        </p:txBody>
      </p:sp>
      <p:sp>
        <p:nvSpPr>
          <p:cNvPr id="71" name="TextBox 70"/>
          <p:cNvSpPr txBox="1"/>
          <p:nvPr/>
        </p:nvSpPr>
        <p:spPr>
          <a:xfrm>
            <a:off x="221249" y="1527450"/>
            <a:ext cx="1816509" cy="400110"/>
          </a:xfrm>
          <a:prstGeom prst="rect">
            <a:avLst/>
          </a:prstGeom>
          <a:noFill/>
        </p:spPr>
        <p:txBody>
          <a:bodyPr wrap="square" rtlCol="0">
            <a:spAutoFit/>
          </a:bodyPr>
          <a:lstStyle/>
          <a:p>
            <a:pPr algn="ctr"/>
            <a:r>
              <a:rPr lang="en-GB" sz="2000" b="1" dirty="0" smtClean="0">
                <a:solidFill>
                  <a:srgbClr val="AB0597"/>
                </a:solidFill>
              </a:rPr>
              <a:t>Immigration</a:t>
            </a:r>
            <a:endParaRPr lang="en-GB" sz="2000" b="1" dirty="0">
              <a:solidFill>
                <a:srgbClr val="AB0597"/>
              </a:solidFill>
            </a:endParaRPr>
          </a:p>
        </p:txBody>
      </p:sp>
      <p:sp>
        <p:nvSpPr>
          <p:cNvPr id="72" name="TextBox 71"/>
          <p:cNvSpPr txBox="1"/>
          <p:nvPr/>
        </p:nvSpPr>
        <p:spPr>
          <a:xfrm>
            <a:off x="358535" y="2402277"/>
            <a:ext cx="1656184" cy="1754326"/>
          </a:xfrm>
          <a:prstGeom prst="rect">
            <a:avLst/>
          </a:prstGeom>
          <a:noFill/>
        </p:spPr>
        <p:txBody>
          <a:bodyPr wrap="square" rtlCol="0">
            <a:spAutoFit/>
          </a:bodyPr>
          <a:lstStyle/>
          <a:p>
            <a:r>
              <a:rPr lang="en-GB" dirty="0">
                <a:solidFill>
                  <a:srgbClr val="FFFF00"/>
                </a:solidFill>
              </a:rPr>
              <a:t>A negative factor that makes you want to leave an area. </a:t>
            </a:r>
          </a:p>
          <a:p>
            <a:endParaRPr lang="en-GB" dirty="0"/>
          </a:p>
        </p:txBody>
      </p:sp>
      <p:sp>
        <p:nvSpPr>
          <p:cNvPr id="73" name="TextBox 72"/>
          <p:cNvSpPr txBox="1"/>
          <p:nvPr/>
        </p:nvSpPr>
        <p:spPr>
          <a:xfrm>
            <a:off x="198210" y="3792724"/>
            <a:ext cx="1816509" cy="400110"/>
          </a:xfrm>
          <a:prstGeom prst="rect">
            <a:avLst/>
          </a:prstGeom>
          <a:noFill/>
        </p:spPr>
        <p:txBody>
          <a:bodyPr wrap="square" rtlCol="0">
            <a:spAutoFit/>
          </a:bodyPr>
          <a:lstStyle/>
          <a:p>
            <a:pPr algn="ctr"/>
            <a:r>
              <a:rPr lang="en-GB" sz="2000" b="1" dirty="0" smtClean="0">
                <a:solidFill>
                  <a:srgbClr val="AB0597"/>
                </a:solidFill>
              </a:rPr>
              <a:t>Push factor</a:t>
            </a:r>
            <a:endParaRPr lang="en-GB" sz="2000" b="1" dirty="0">
              <a:solidFill>
                <a:srgbClr val="AB0597"/>
              </a:solidFill>
            </a:endParaRPr>
          </a:p>
        </p:txBody>
      </p:sp>
      <p:sp>
        <p:nvSpPr>
          <p:cNvPr id="74" name="TextBox 73"/>
          <p:cNvSpPr txBox="1"/>
          <p:nvPr/>
        </p:nvSpPr>
        <p:spPr>
          <a:xfrm>
            <a:off x="422851" y="4804047"/>
            <a:ext cx="1656184" cy="1754326"/>
          </a:xfrm>
          <a:prstGeom prst="rect">
            <a:avLst/>
          </a:prstGeom>
          <a:noFill/>
        </p:spPr>
        <p:txBody>
          <a:bodyPr wrap="square" rtlCol="0">
            <a:spAutoFit/>
          </a:bodyPr>
          <a:lstStyle/>
          <a:p>
            <a:r>
              <a:rPr lang="en-GB" dirty="0">
                <a:solidFill>
                  <a:srgbClr val="FFFF00"/>
                </a:solidFill>
              </a:rPr>
              <a:t>A positive factor that makes you want to move to an area. </a:t>
            </a:r>
          </a:p>
          <a:p>
            <a:endParaRPr lang="en-GB" dirty="0"/>
          </a:p>
        </p:txBody>
      </p:sp>
      <p:sp>
        <p:nvSpPr>
          <p:cNvPr id="75" name="TextBox 74"/>
          <p:cNvSpPr txBox="1"/>
          <p:nvPr/>
        </p:nvSpPr>
        <p:spPr>
          <a:xfrm>
            <a:off x="164952" y="6241749"/>
            <a:ext cx="1816509" cy="400110"/>
          </a:xfrm>
          <a:prstGeom prst="rect">
            <a:avLst/>
          </a:prstGeom>
          <a:noFill/>
        </p:spPr>
        <p:txBody>
          <a:bodyPr wrap="square" rtlCol="0">
            <a:spAutoFit/>
          </a:bodyPr>
          <a:lstStyle/>
          <a:p>
            <a:pPr algn="ctr"/>
            <a:r>
              <a:rPr lang="en-GB" sz="2000" b="1" dirty="0" smtClean="0">
                <a:solidFill>
                  <a:srgbClr val="AB0597"/>
                </a:solidFill>
              </a:rPr>
              <a:t>Pull factor</a:t>
            </a:r>
            <a:endParaRPr lang="en-GB" sz="2000" b="1" dirty="0">
              <a:solidFill>
                <a:srgbClr val="AB0597"/>
              </a:solidFill>
            </a:endParaRPr>
          </a:p>
        </p:txBody>
      </p:sp>
      <p:sp>
        <p:nvSpPr>
          <p:cNvPr id="76" name="TextBox 75"/>
          <p:cNvSpPr txBox="1"/>
          <p:nvPr/>
        </p:nvSpPr>
        <p:spPr>
          <a:xfrm>
            <a:off x="2491324" y="152465"/>
            <a:ext cx="2088092" cy="2031325"/>
          </a:xfrm>
          <a:prstGeom prst="rect">
            <a:avLst/>
          </a:prstGeom>
          <a:noFill/>
        </p:spPr>
        <p:txBody>
          <a:bodyPr wrap="square" rtlCol="0">
            <a:spAutoFit/>
          </a:bodyPr>
          <a:lstStyle/>
          <a:p>
            <a:r>
              <a:rPr lang="en-GB" dirty="0">
                <a:solidFill>
                  <a:srgbClr val="FFFF00"/>
                </a:solidFill>
              </a:rPr>
              <a:t>The name given to a migrant who has been forced to flee their country and needs a safe place to live.</a:t>
            </a:r>
          </a:p>
          <a:p>
            <a:endParaRPr lang="en-GB" dirty="0"/>
          </a:p>
        </p:txBody>
      </p:sp>
      <p:sp>
        <p:nvSpPr>
          <p:cNvPr id="77" name="TextBox 76"/>
          <p:cNvSpPr txBox="1"/>
          <p:nvPr/>
        </p:nvSpPr>
        <p:spPr>
          <a:xfrm>
            <a:off x="2612909" y="1760943"/>
            <a:ext cx="1816509" cy="400110"/>
          </a:xfrm>
          <a:prstGeom prst="rect">
            <a:avLst/>
          </a:prstGeom>
          <a:noFill/>
        </p:spPr>
        <p:txBody>
          <a:bodyPr wrap="square" rtlCol="0">
            <a:spAutoFit/>
          </a:bodyPr>
          <a:lstStyle/>
          <a:p>
            <a:pPr algn="ctr"/>
            <a:r>
              <a:rPr lang="en-GB" sz="2000" b="1" dirty="0" smtClean="0">
                <a:solidFill>
                  <a:srgbClr val="AB0597"/>
                </a:solidFill>
              </a:rPr>
              <a:t>Refugee</a:t>
            </a:r>
            <a:endParaRPr lang="en-GB" sz="2000" b="1" dirty="0">
              <a:solidFill>
                <a:srgbClr val="AB0597"/>
              </a:solidFill>
            </a:endParaRPr>
          </a:p>
        </p:txBody>
      </p:sp>
      <p:sp>
        <p:nvSpPr>
          <p:cNvPr id="78" name="TextBox 77"/>
          <p:cNvSpPr txBox="1"/>
          <p:nvPr/>
        </p:nvSpPr>
        <p:spPr>
          <a:xfrm>
            <a:off x="2568560" y="2406065"/>
            <a:ext cx="1926308" cy="1200329"/>
          </a:xfrm>
          <a:prstGeom prst="rect">
            <a:avLst/>
          </a:prstGeom>
          <a:noFill/>
        </p:spPr>
        <p:txBody>
          <a:bodyPr wrap="square" rtlCol="0">
            <a:spAutoFit/>
          </a:bodyPr>
          <a:lstStyle/>
          <a:p>
            <a:r>
              <a:rPr lang="en-GB" dirty="0">
                <a:solidFill>
                  <a:srgbClr val="FFFF00"/>
                </a:solidFill>
              </a:rPr>
              <a:t>When you have no choice but to leave an area. </a:t>
            </a:r>
          </a:p>
          <a:p>
            <a:endParaRPr lang="en-GB" dirty="0"/>
          </a:p>
        </p:txBody>
      </p:sp>
      <p:sp>
        <p:nvSpPr>
          <p:cNvPr id="79" name="TextBox 78"/>
          <p:cNvSpPr txBox="1"/>
          <p:nvPr/>
        </p:nvSpPr>
        <p:spPr>
          <a:xfrm>
            <a:off x="2467313" y="3540461"/>
            <a:ext cx="1816509" cy="707886"/>
          </a:xfrm>
          <a:prstGeom prst="rect">
            <a:avLst/>
          </a:prstGeom>
          <a:noFill/>
        </p:spPr>
        <p:txBody>
          <a:bodyPr wrap="square" rtlCol="0">
            <a:spAutoFit/>
          </a:bodyPr>
          <a:lstStyle/>
          <a:p>
            <a:pPr algn="ctr"/>
            <a:r>
              <a:rPr lang="en-GB" sz="2000" b="1" dirty="0" smtClean="0">
                <a:solidFill>
                  <a:srgbClr val="AB0597"/>
                </a:solidFill>
              </a:rPr>
              <a:t>Forced migration </a:t>
            </a:r>
            <a:endParaRPr lang="en-GB" sz="2000" b="1" dirty="0">
              <a:solidFill>
                <a:srgbClr val="AB0597"/>
              </a:solidFill>
            </a:endParaRPr>
          </a:p>
        </p:txBody>
      </p:sp>
      <p:sp>
        <p:nvSpPr>
          <p:cNvPr id="80" name="TextBox 79"/>
          <p:cNvSpPr txBox="1"/>
          <p:nvPr/>
        </p:nvSpPr>
        <p:spPr>
          <a:xfrm>
            <a:off x="2534527" y="4674985"/>
            <a:ext cx="1926308" cy="1754326"/>
          </a:xfrm>
          <a:prstGeom prst="rect">
            <a:avLst/>
          </a:prstGeom>
          <a:noFill/>
        </p:spPr>
        <p:txBody>
          <a:bodyPr wrap="square" rtlCol="0">
            <a:spAutoFit/>
          </a:bodyPr>
          <a:lstStyle/>
          <a:p>
            <a:r>
              <a:rPr lang="en-GB" dirty="0">
                <a:solidFill>
                  <a:srgbClr val="FFFF00"/>
                </a:solidFill>
              </a:rPr>
              <a:t>The name given to a person that moves in order to get a better job or better wages.  </a:t>
            </a:r>
          </a:p>
          <a:p>
            <a:endParaRPr lang="en-GB" dirty="0"/>
          </a:p>
        </p:txBody>
      </p:sp>
      <p:sp>
        <p:nvSpPr>
          <p:cNvPr id="81" name="TextBox 80"/>
          <p:cNvSpPr txBox="1"/>
          <p:nvPr/>
        </p:nvSpPr>
        <p:spPr>
          <a:xfrm>
            <a:off x="2488133" y="6011870"/>
            <a:ext cx="1816509" cy="707886"/>
          </a:xfrm>
          <a:prstGeom prst="rect">
            <a:avLst/>
          </a:prstGeom>
          <a:noFill/>
        </p:spPr>
        <p:txBody>
          <a:bodyPr wrap="square" rtlCol="0">
            <a:spAutoFit/>
          </a:bodyPr>
          <a:lstStyle/>
          <a:p>
            <a:pPr algn="ctr"/>
            <a:r>
              <a:rPr lang="en-GB" sz="2000" b="1" dirty="0" smtClean="0">
                <a:solidFill>
                  <a:srgbClr val="AB0597"/>
                </a:solidFill>
              </a:rPr>
              <a:t>Economic migrant </a:t>
            </a:r>
            <a:endParaRPr lang="en-GB" sz="2000" b="1" dirty="0">
              <a:solidFill>
                <a:srgbClr val="AB0597"/>
              </a:solidFill>
            </a:endParaRPr>
          </a:p>
        </p:txBody>
      </p:sp>
      <p:sp>
        <p:nvSpPr>
          <p:cNvPr id="82" name="TextBox 81"/>
          <p:cNvSpPr txBox="1"/>
          <p:nvPr/>
        </p:nvSpPr>
        <p:spPr>
          <a:xfrm>
            <a:off x="4727998" y="206672"/>
            <a:ext cx="2198019" cy="1754326"/>
          </a:xfrm>
          <a:prstGeom prst="rect">
            <a:avLst/>
          </a:prstGeom>
          <a:noFill/>
        </p:spPr>
        <p:txBody>
          <a:bodyPr wrap="square" rtlCol="0">
            <a:spAutoFit/>
          </a:bodyPr>
          <a:lstStyle/>
          <a:p>
            <a:r>
              <a:rPr lang="en-GB" dirty="0">
                <a:solidFill>
                  <a:srgbClr val="FFFF00"/>
                </a:solidFill>
              </a:rPr>
              <a:t>The term used to describe the number of people which an environment can support.</a:t>
            </a:r>
          </a:p>
          <a:p>
            <a:endParaRPr lang="en-GB" dirty="0"/>
          </a:p>
        </p:txBody>
      </p:sp>
      <p:sp>
        <p:nvSpPr>
          <p:cNvPr id="83" name="TextBox 82"/>
          <p:cNvSpPr txBox="1"/>
          <p:nvPr/>
        </p:nvSpPr>
        <p:spPr>
          <a:xfrm>
            <a:off x="4789844" y="1490484"/>
            <a:ext cx="1916348" cy="707886"/>
          </a:xfrm>
          <a:prstGeom prst="rect">
            <a:avLst/>
          </a:prstGeom>
          <a:noFill/>
        </p:spPr>
        <p:txBody>
          <a:bodyPr wrap="square" rtlCol="0">
            <a:spAutoFit/>
          </a:bodyPr>
          <a:lstStyle/>
          <a:p>
            <a:pPr algn="ctr"/>
            <a:r>
              <a:rPr lang="en-GB" sz="2000" b="1" dirty="0" smtClean="0">
                <a:solidFill>
                  <a:srgbClr val="AB0597"/>
                </a:solidFill>
              </a:rPr>
              <a:t>Carrying capacity </a:t>
            </a:r>
            <a:endParaRPr lang="en-GB" sz="2000" b="1" dirty="0">
              <a:solidFill>
                <a:srgbClr val="AB0597"/>
              </a:solidFill>
            </a:endParaRPr>
          </a:p>
        </p:txBody>
      </p:sp>
      <p:sp>
        <p:nvSpPr>
          <p:cNvPr id="84" name="TextBox 83"/>
          <p:cNvSpPr txBox="1"/>
          <p:nvPr/>
        </p:nvSpPr>
        <p:spPr>
          <a:xfrm>
            <a:off x="4760398" y="2372913"/>
            <a:ext cx="2198019" cy="1754326"/>
          </a:xfrm>
          <a:prstGeom prst="rect">
            <a:avLst/>
          </a:prstGeom>
          <a:noFill/>
        </p:spPr>
        <p:txBody>
          <a:bodyPr wrap="square" rtlCol="0">
            <a:spAutoFit/>
          </a:bodyPr>
          <a:lstStyle/>
          <a:p>
            <a:r>
              <a:rPr lang="en-GB" dirty="0">
                <a:solidFill>
                  <a:srgbClr val="FFFF00"/>
                </a:solidFill>
              </a:rPr>
              <a:t>When governments encourage immigration in order to support their country.  </a:t>
            </a:r>
          </a:p>
          <a:p>
            <a:endParaRPr lang="en-GB" dirty="0"/>
          </a:p>
        </p:txBody>
      </p:sp>
      <p:sp>
        <p:nvSpPr>
          <p:cNvPr id="85" name="TextBox 84"/>
          <p:cNvSpPr txBox="1"/>
          <p:nvPr/>
        </p:nvSpPr>
        <p:spPr>
          <a:xfrm>
            <a:off x="4737158" y="3678511"/>
            <a:ext cx="1916348" cy="707886"/>
          </a:xfrm>
          <a:prstGeom prst="rect">
            <a:avLst/>
          </a:prstGeom>
          <a:noFill/>
        </p:spPr>
        <p:txBody>
          <a:bodyPr wrap="square" rtlCol="0">
            <a:spAutoFit/>
          </a:bodyPr>
          <a:lstStyle/>
          <a:p>
            <a:pPr algn="ctr"/>
            <a:r>
              <a:rPr lang="en-GB" sz="2000" b="1" dirty="0" smtClean="0">
                <a:solidFill>
                  <a:srgbClr val="AB0597"/>
                </a:solidFill>
              </a:rPr>
              <a:t>Open door policy </a:t>
            </a:r>
            <a:endParaRPr lang="en-GB" sz="2000" b="1" dirty="0">
              <a:solidFill>
                <a:srgbClr val="AB0597"/>
              </a:solidFill>
            </a:endParaRPr>
          </a:p>
        </p:txBody>
      </p:sp>
      <p:sp>
        <p:nvSpPr>
          <p:cNvPr id="86" name="TextBox 85"/>
          <p:cNvSpPr txBox="1"/>
          <p:nvPr/>
        </p:nvSpPr>
        <p:spPr>
          <a:xfrm>
            <a:off x="4694579" y="4643950"/>
            <a:ext cx="2282245" cy="1754326"/>
          </a:xfrm>
          <a:prstGeom prst="rect">
            <a:avLst/>
          </a:prstGeom>
          <a:noFill/>
        </p:spPr>
        <p:txBody>
          <a:bodyPr wrap="square" rtlCol="0">
            <a:spAutoFit/>
          </a:bodyPr>
          <a:lstStyle/>
          <a:p>
            <a:r>
              <a:rPr lang="en-GB" dirty="0">
                <a:solidFill>
                  <a:srgbClr val="FFFF00"/>
                </a:solidFill>
              </a:rPr>
              <a:t>These are what people make use of in order to survive. These can run out due to overpopulation.  </a:t>
            </a:r>
          </a:p>
          <a:p>
            <a:endParaRPr lang="en-GB" dirty="0"/>
          </a:p>
        </p:txBody>
      </p:sp>
      <p:sp>
        <p:nvSpPr>
          <p:cNvPr id="87" name="TextBox 86"/>
          <p:cNvSpPr txBox="1"/>
          <p:nvPr/>
        </p:nvSpPr>
        <p:spPr>
          <a:xfrm>
            <a:off x="4737158" y="6137866"/>
            <a:ext cx="1916348" cy="400110"/>
          </a:xfrm>
          <a:prstGeom prst="rect">
            <a:avLst/>
          </a:prstGeom>
          <a:noFill/>
        </p:spPr>
        <p:txBody>
          <a:bodyPr wrap="square" rtlCol="0">
            <a:spAutoFit/>
          </a:bodyPr>
          <a:lstStyle/>
          <a:p>
            <a:pPr algn="ctr"/>
            <a:r>
              <a:rPr lang="en-GB" sz="2000" b="1" dirty="0" smtClean="0">
                <a:solidFill>
                  <a:srgbClr val="AB0597"/>
                </a:solidFill>
              </a:rPr>
              <a:t>Resources </a:t>
            </a:r>
            <a:endParaRPr lang="en-GB" sz="2000" b="1" dirty="0">
              <a:solidFill>
                <a:srgbClr val="AB0597"/>
              </a:solidFill>
            </a:endParaRPr>
          </a:p>
        </p:txBody>
      </p:sp>
      <p:sp>
        <p:nvSpPr>
          <p:cNvPr id="88" name="TextBox 87"/>
          <p:cNvSpPr txBox="1"/>
          <p:nvPr/>
        </p:nvSpPr>
        <p:spPr>
          <a:xfrm>
            <a:off x="6944634" y="127425"/>
            <a:ext cx="2177747" cy="2031325"/>
          </a:xfrm>
          <a:prstGeom prst="rect">
            <a:avLst/>
          </a:prstGeom>
          <a:noFill/>
        </p:spPr>
        <p:txBody>
          <a:bodyPr wrap="square" rtlCol="0">
            <a:spAutoFit/>
          </a:bodyPr>
          <a:lstStyle/>
          <a:p>
            <a:r>
              <a:rPr lang="en-GB" dirty="0">
                <a:solidFill>
                  <a:srgbClr val="FFFF00"/>
                </a:solidFill>
              </a:rPr>
              <a:t>The European border agency. This group are responsible for managing the borders in and out of Europe.   </a:t>
            </a:r>
          </a:p>
          <a:p>
            <a:endParaRPr lang="en-GB" dirty="0"/>
          </a:p>
        </p:txBody>
      </p:sp>
      <p:sp>
        <p:nvSpPr>
          <p:cNvPr id="89" name="TextBox 88"/>
          <p:cNvSpPr txBox="1"/>
          <p:nvPr/>
        </p:nvSpPr>
        <p:spPr>
          <a:xfrm>
            <a:off x="7220040" y="1714920"/>
            <a:ext cx="1916348" cy="400110"/>
          </a:xfrm>
          <a:prstGeom prst="rect">
            <a:avLst/>
          </a:prstGeom>
          <a:noFill/>
        </p:spPr>
        <p:txBody>
          <a:bodyPr wrap="square" rtlCol="0">
            <a:spAutoFit/>
          </a:bodyPr>
          <a:lstStyle/>
          <a:p>
            <a:pPr algn="ctr"/>
            <a:r>
              <a:rPr lang="en-GB" sz="2000" b="1" dirty="0" err="1" smtClean="0">
                <a:solidFill>
                  <a:srgbClr val="AB0597"/>
                </a:solidFill>
              </a:rPr>
              <a:t>Frontex</a:t>
            </a:r>
            <a:r>
              <a:rPr lang="en-GB" sz="2000" b="1" dirty="0" smtClean="0">
                <a:solidFill>
                  <a:srgbClr val="AB0597"/>
                </a:solidFill>
              </a:rPr>
              <a:t> </a:t>
            </a:r>
            <a:endParaRPr lang="en-GB" sz="2000" b="1" dirty="0">
              <a:solidFill>
                <a:srgbClr val="AB0597"/>
              </a:solidFill>
            </a:endParaRPr>
          </a:p>
        </p:txBody>
      </p:sp>
      <p:sp>
        <p:nvSpPr>
          <p:cNvPr id="90" name="TextBox 89"/>
          <p:cNvSpPr txBox="1"/>
          <p:nvPr/>
        </p:nvSpPr>
        <p:spPr>
          <a:xfrm>
            <a:off x="7051809" y="2540776"/>
            <a:ext cx="1861760" cy="1477328"/>
          </a:xfrm>
          <a:prstGeom prst="rect">
            <a:avLst/>
          </a:prstGeom>
          <a:noFill/>
        </p:spPr>
        <p:txBody>
          <a:bodyPr wrap="square" rtlCol="0">
            <a:spAutoFit/>
          </a:bodyPr>
          <a:lstStyle/>
          <a:p>
            <a:r>
              <a:rPr lang="en-GB" dirty="0">
                <a:solidFill>
                  <a:srgbClr val="FFFF00"/>
                </a:solidFill>
              </a:rPr>
              <a:t>The name of the sea between North Africa and Europe. </a:t>
            </a:r>
          </a:p>
          <a:p>
            <a:endParaRPr lang="en-GB" dirty="0"/>
          </a:p>
        </p:txBody>
      </p:sp>
      <p:sp>
        <p:nvSpPr>
          <p:cNvPr id="91" name="TextBox 90"/>
          <p:cNvSpPr txBox="1"/>
          <p:nvPr/>
        </p:nvSpPr>
        <p:spPr>
          <a:xfrm>
            <a:off x="6985955" y="3756493"/>
            <a:ext cx="1916348" cy="400110"/>
          </a:xfrm>
          <a:prstGeom prst="rect">
            <a:avLst/>
          </a:prstGeom>
          <a:noFill/>
        </p:spPr>
        <p:txBody>
          <a:bodyPr wrap="square" rtlCol="0">
            <a:spAutoFit/>
          </a:bodyPr>
          <a:lstStyle/>
          <a:p>
            <a:pPr algn="ctr"/>
            <a:r>
              <a:rPr lang="en-GB" sz="2000" b="1" dirty="0" smtClean="0">
                <a:solidFill>
                  <a:srgbClr val="AB0597"/>
                </a:solidFill>
              </a:rPr>
              <a:t>Mediterranean</a:t>
            </a:r>
            <a:endParaRPr lang="en-GB" sz="2000" b="1" dirty="0">
              <a:solidFill>
                <a:srgbClr val="AB0597"/>
              </a:solidFill>
            </a:endParaRPr>
          </a:p>
        </p:txBody>
      </p:sp>
      <p:sp>
        <p:nvSpPr>
          <p:cNvPr id="92" name="TextBox 91"/>
          <p:cNvSpPr txBox="1"/>
          <p:nvPr/>
        </p:nvSpPr>
        <p:spPr>
          <a:xfrm>
            <a:off x="6999814" y="4651562"/>
            <a:ext cx="2033597" cy="2031325"/>
          </a:xfrm>
          <a:prstGeom prst="rect">
            <a:avLst/>
          </a:prstGeom>
          <a:noFill/>
        </p:spPr>
        <p:txBody>
          <a:bodyPr wrap="square" rtlCol="0">
            <a:spAutoFit/>
          </a:bodyPr>
          <a:lstStyle/>
          <a:p>
            <a:r>
              <a:rPr lang="en-GB" dirty="0">
                <a:solidFill>
                  <a:srgbClr val="FFFF00"/>
                </a:solidFill>
              </a:rPr>
              <a:t>A disagreement between two or more interest groups based on a difference of opinion.   </a:t>
            </a:r>
          </a:p>
          <a:p>
            <a:endParaRPr lang="en-GB" dirty="0"/>
          </a:p>
        </p:txBody>
      </p:sp>
      <p:sp>
        <p:nvSpPr>
          <p:cNvPr id="93" name="TextBox 92"/>
          <p:cNvSpPr txBox="1"/>
          <p:nvPr/>
        </p:nvSpPr>
        <p:spPr>
          <a:xfrm>
            <a:off x="6951315" y="6315256"/>
            <a:ext cx="1916348" cy="400110"/>
          </a:xfrm>
          <a:prstGeom prst="rect">
            <a:avLst/>
          </a:prstGeom>
          <a:noFill/>
        </p:spPr>
        <p:txBody>
          <a:bodyPr wrap="square" rtlCol="0">
            <a:spAutoFit/>
          </a:bodyPr>
          <a:lstStyle/>
          <a:p>
            <a:pPr algn="ctr"/>
            <a:r>
              <a:rPr lang="en-GB" sz="2000" b="1" dirty="0" smtClean="0">
                <a:solidFill>
                  <a:srgbClr val="AB0597"/>
                </a:solidFill>
              </a:rPr>
              <a:t>Conflict </a:t>
            </a:r>
            <a:endParaRPr lang="en-GB" sz="2000" b="1" dirty="0">
              <a:solidFill>
                <a:srgbClr val="AB0597"/>
              </a:solidFill>
            </a:endParaRPr>
          </a:p>
        </p:txBody>
      </p:sp>
    </p:spTree>
    <p:extLst>
      <p:ext uri="{BB962C8B-B14F-4D97-AF65-F5344CB8AC3E}">
        <p14:creationId xmlns:p14="http://schemas.microsoft.com/office/powerpoint/2010/main" val="418041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70"/>
                                        </p:tgtEl>
                                      </p:cBhvr>
                                    </p:animEffect>
                                    <p:set>
                                      <p:cBhvr>
                                        <p:cTn id="15" dur="1" fill="hold">
                                          <p:stCondLst>
                                            <p:cond delay="499"/>
                                          </p:stCondLst>
                                        </p:cTn>
                                        <p:tgtEl>
                                          <p:spTgt spid="70"/>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7" presetClass="exit" presetSubtype="10" fill="hold" grpId="0" nodeType="clickEffect">
                                  <p:stCondLst>
                                    <p:cond delay="0"/>
                                  </p:stCondLst>
                                  <p:childTnLst>
                                    <p:anim calcmode="lin" valueType="num">
                                      <p:cBhvr>
                                        <p:cTn id="19" dur="500"/>
                                        <p:tgtEl>
                                          <p:spTgt spid="25"/>
                                        </p:tgtEl>
                                        <p:attrNameLst>
                                          <p:attrName>ppt_w</p:attrName>
                                        </p:attrNameLst>
                                      </p:cBhvr>
                                      <p:tavLst>
                                        <p:tav tm="0">
                                          <p:val>
                                            <p:strVal val="ppt_w"/>
                                          </p:val>
                                        </p:tav>
                                        <p:tav tm="100000">
                                          <p:val>
                                            <p:fltVal val="0"/>
                                          </p:val>
                                        </p:tav>
                                      </p:tavLst>
                                    </p:anim>
                                    <p:anim calcmode="lin" valueType="num">
                                      <p:cBhvr>
                                        <p:cTn id="20" dur="500"/>
                                        <p:tgtEl>
                                          <p:spTgt spid="25"/>
                                        </p:tgtEl>
                                        <p:attrNameLst>
                                          <p:attrName>ppt_h</p:attrName>
                                        </p:attrNameLst>
                                      </p:cBhvr>
                                      <p:tavLst>
                                        <p:tav tm="0">
                                          <p:val>
                                            <p:strVal val="ppt_h"/>
                                          </p:val>
                                        </p:tav>
                                        <p:tav tm="100000">
                                          <p:val>
                                            <p:strVal val="ppt_h"/>
                                          </p:val>
                                        </p:tav>
                                      </p:tavLst>
                                    </p:anim>
                                    <p:set>
                                      <p:cBhvr>
                                        <p:cTn id="21" dur="1" fill="hold">
                                          <p:stCondLst>
                                            <p:cond delay="499"/>
                                          </p:stCondLst>
                                        </p:cTn>
                                        <p:tgtEl>
                                          <p:spTgt spid="25"/>
                                        </p:tgtEl>
                                        <p:attrNameLst>
                                          <p:attrName>style.visibility</p:attrName>
                                        </p:attrNameLst>
                                      </p:cBhvr>
                                      <p:to>
                                        <p:strVal val="hidden"/>
                                      </p:to>
                                    </p:set>
                                  </p:childTnLst>
                                </p:cTn>
                              </p:par>
                            </p:childTnLst>
                          </p:cTn>
                        </p:par>
                        <p:par>
                          <p:cTn id="22" fill="hold">
                            <p:stCondLst>
                              <p:cond delay="500"/>
                            </p:stCondLst>
                            <p:childTnLst>
                              <p:par>
                                <p:cTn id="23" presetID="17" presetClass="entr" presetSubtype="10" fill="hold" nodeType="after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p:cTn id="25" dur="500" fill="hold"/>
                                        <p:tgtEl>
                                          <p:spTgt spid="57"/>
                                        </p:tgtEl>
                                        <p:attrNameLst>
                                          <p:attrName>ppt_w</p:attrName>
                                        </p:attrNameLst>
                                      </p:cBhvr>
                                      <p:tavLst>
                                        <p:tav tm="0">
                                          <p:val>
                                            <p:fltVal val="0"/>
                                          </p:val>
                                        </p:tav>
                                        <p:tav tm="100000">
                                          <p:val>
                                            <p:strVal val="#ppt_w"/>
                                          </p:val>
                                        </p:tav>
                                      </p:tavLst>
                                    </p:anim>
                                    <p:anim calcmode="lin" valueType="num">
                                      <p:cBhvr>
                                        <p:cTn id="26" dur="500" fill="hold"/>
                                        <p:tgtEl>
                                          <p:spTgt spid="5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0" nodeType="clickEffect">
                                  <p:stCondLst>
                                    <p:cond delay="0"/>
                                  </p:stCondLst>
                                  <p:childTnLst>
                                    <p:animEffect transition="out" filter="blinds(horizontal)">
                                      <p:cBhvr>
                                        <p:cTn id="34" dur="500"/>
                                        <p:tgtEl>
                                          <p:spTgt spid="72"/>
                                        </p:tgtEl>
                                      </p:cBhvr>
                                    </p:animEffect>
                                    <p:set>
                                      <p:cBhvr>
                                        <p:cTn id="35" dur="1" fill="hold">
                                          <p:stCondLst>
                                            <p:cond delay="499"/>
                                          </p:stCondLst>
                                        </p:cTn>
                                        <p:tgtEl>
                                          <p:spTgt spid="7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1" nodeType="clickEffect">
                                  <p:stCondLst>
                                    <p:cond delay="0"/>
                                  </p:stCondLst>
                                  <p:childTnLst>
                                    <p:set>
                                      <p:cBhvr>
                                        <p:cTn id="39" dur="1" fill="hold">
                                          <p:stCondLst>
                                            <p:cond delay="0"/>
                                          </p:stCondLst>
                                        </p:cTn>
                                        <p:tgtEl>
                                          <p:spTgt spid="73"/>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7" presetClass="exit" presetSubtype="10" fill="hold" grpId="0" nodeType="clickEffect">
                                  <p:stCondLst>
                                    <p:cond delay="0"/>
                                  </p:stCondLst>
                                  <p:childTnLst>
                                    <p:anim calcmode="lin" valueType="num">
                                      <p:cBhvr>
                                        <p:cTn id="43" dur="500"/>
                                        <p:tgtEl>
                                          <p:spTgt spid="59"/>
                                        </p:tgtEl>
                                        <p:attrNameLst>
                                          <p:attrName>ppt_w</p:attrName>
                                        </p:attrNameLst>
                                      </p:cBhvr>
                                      <p:tavLst>
                                        <p:tav tm="0">
                                          <p:val>
                                            <p:strVal val="ppt_w"/>
                                          </p:val>
                                        </p:tav>
                                        <p:tav tm="100000">
                                          <p:val>
                                            <p:fltVal val="0"/>
                                          </p:val>
                                        </p:tav>
                                      </p:tavLst>
                                    </p:anim>
                                    <p:anim calcmode="lin" valueType="num">
                                      <p:cBhvr>
                                        <p:cTn id="44" dur="500"/>
                                        <p:tgtEl>
                                          <p:spTgt spid="59"/>
                                        </p:tgtEl>
                                        <p:attrNameLst>
                                          <p:attrName>ppt_h</p:attrName>
                                        </p:attrNameLst>
                                      </p:cBhvr>
                                      <p:tavLst>
                                        <p:tav tm="0">
                                          <p:val>
                                            <p:strVal val="ppt_h"/>
                                          </p:val>
                                        </p:tav>
                                        <p:tav tm="100000">
                                          <p:val>
                                            <p:strVal val="ppt_h"/>
                                          </p:val>
                                        </p:tav>
                                      </p:tavLst>
                                    </p:anim>
                                    <p:set>
                                      <p:cBhvr>
                                        <p:cTn id="45" dur="1" fill="hold">
                                          <p:stCondLst>
                                            <p:cond delay="499"/>
                                          </p:stCondLst>
                                        </p:cTn>
                                        <p:tgtEl>
                                          <p:spTgt spid="59"/>
                                        </p:tgtEl>
                                        <p:attrNameLst>
                                          <p:attrName>style.visibility</p:attrName>
                                        </p:attrNameLst>
                                      </p:cBhvr>
                                      <p:to>
                                        <p:strVal val="hidden"/>
                                      </p:to>
                                    </p:set>
                                  </p:childTnLst>
                                </p:cTn>
                              </p:par>
                            </p:childTnLst>
                          </p:cTn>
                        </p:par>
                        <p:par>
                          <p:cTn id="46" fill="hold">
                            <p:stCondLst>
                              <p:cond delay="500"/>
                            </p:stCondLst>
                            <p:childTnLst>
                              <p:par>
                                <p:cTn id="47" presetID="17" presetClass="entr" presetSubtype="1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0" nodeType="clickEffect">
                                  <p:stCondLst>
                                    <p:cond delay="0"/>
                                  </p:stCondLst>
                                  <p:childTnLst>
                                    <p:animEffect transition="out" filter="blinds(horizontal)">
                                      <p:cBhvr>
                                        <p:cTn id="58" dur="500"/>
                                        <p:tgtEl>
                                          <p:spTgt spid="74"/>
                                        </p:tgtEl>
                                      </p:cBhvr>
                                    </p:animEffect>
                                    <p:set>
                                      <p:cBhvr>
                                        <p:cTn id="59" dur="1" fill="hold">
                                          <p:stCondLst>
                                            <p:cond delay="499"/>
                                          </p:stCondLst>
                                        </p:cTn>
                                        <p:tgtEl>
                                          <p:spTgt spid="74"/>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7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7" presetClass="exit" presetSubtype="10" fill="hold" grpId="0" nodeType="clickEffect">
                                  <p:stCondLst>
                                    <p:cond delay="0"/>
                                  </p:stCondLst>
                                  <p:childTnLst>
                                    <p:anim calcmode="lin" valueType="num">
                                      <p:cBhvr>
                                        <p:cTn id="67" dur="500"/>
                                        <p:tgtEl>
                                          <p:spTgt spid="60"/>
                                        </p:tgtEl>
                                        <p:attrNameLst>
                                          <p:attrName>ppt_w</p:attrName>
                                        </p:attrNameLst>
                                      </p:cBhvr>
                                      <p:tavLst>
                                        <p:tav tm="0">
                                          <p:val>
                                            <p:strVal val="ppt_w"/>
                                          </p:val>
                                        </p:tav>
                                        <p:tav tm="100000">
                                          <p:val>
                                            <p:fltVal val="0"/>
                                          </p:val>
                                        </p:tav>
                                      </p:tavLst>
                                    </p:anim>
                                    <p:anim calcmode="lin" valueType="num">
                                      <p:cBhvr>
                                        <p:cTn id="68" dur="500"/>
                                        <p:tgtEl>
                                          <p:spTgt spid="60"/>
                                        </p:tgtEl>
                                        <p:attrNameLst>
                                          <p:attrName>ppt_h</p:attrName>
                                        </p:attrNameLst>
                                      </p:cBhvr>
                                      <p:tavLst>
                                        <p:tav tm="0">
                                          <p:val>
                                            <p:strVal val="ppt_h"/>
                                          </p:val>
                                        </p:tav>
                                        <p:tav tm="100000">
                                          <p:val>
                                            <p:strVal val="ppt_h"/>
                                          </p:val>
                                        </p:tav>
                                      </p:tavLst>
                                    </p:anim>
                                    <p:set>
                                      <p:cBhvr>
                                        <p:cTn id="69" dur="1" fill="hold">
                                          <p:stCondLst>
                                            <p:cond delay="499"/>
                                          </p:stCondLst>
                                        </p:cTn>
                                        <p:tgtEl>
                                          <p:spTgt spid="60"/>
                                        </p:tgtEl>
                                        <p:attrNameLst>
                                          <p:attrName>style.visibility</p:attrName>
                                        </p:attrNameLst>
                                      </p:cBhvr>
                                      <p:to>
                                        <p:strVal val="hidden"/>
                                      </p:to>
                                    </p:set>
                                  </p:childTnLst>
                                </p:cTn>
                              </p:par>
                            </p:childTnLst>
                          </p:cTn>
                        </p:par>
                        <p:par>
                          <p:cTn id="70" fill="hold">
                            <p:stCondLst>
                              <p:cond delay="500"/>
                            </p:stCondLst>
                            <p:childTnLst>
                              <p:par>
                                <p:cTn id="71" presetID="17" presetClass="entr" presetSubtype="10" fill="hold"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3" presetClass="exit" presetSubtype="10" fill="hold" grpId="0" nodeType="clickEffect">
                                  <p:stCondLst>
                                    <p:cond delay="0"/>
                                  </p:stCondLst>
                                  <p:childTnLst>
                                    <p:animEffect transition="out" filter="blinds(horizontal)">
                                      <p:cBhvr>
                                        <p:cTn id="82" dur="500"/>
                                        <p:tgtEl>
                                          <p:spTgt spid="76"/>
                                        </p:tgtEl>
                                      </p:cBhvr>
                                    </p:animEffect>
                                    <p:set>
                                      <p:cBhvr>
                                        <p:cTn id="83" dur="1" fill="hold">
                                          <p:stCondLst>
                                            <p:cond delay="499"/>
                                          </p:stCondLst>
                                        </p:cTn>
                                        <p:tgtEl>
                                          <p:spTgt spid="76"/>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77"/>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7" presetClass="exit" presetSubtype="10" fill="hold" grpId="0" nodeType="clickEffect">
                                  <p:stCondLst>
                                    <p:cond delay="0"/>
                                  </p:stCondLst>
                                  <p:childTnLst>
                                    <p:anim calcmode="lin" valueType="num">
                                      <p:cBhvr>
                                        <p:cTn id="91" dur="500"/>
                                        <p:tgtEl>
                                          <p:spTgt spid="61"/>
                                        </p:tgtEl>
                                        <p:attrNameLst>
                                          <p:attrName>ppt_w</p:attrName>
                                        </p:attrNameLst>
                                      </p:cBhvr>
                                      <p:tavLst>
                                        <p:tav tm="0">
                                          <p:val>
                                            <p:strVal val="ppt_w"/>
                                          </p:val>
                                        </p:tav>
                                        <p:tav tm="100000">
                                          <p:val>
                                            <p:fltVal val="0"/>
                                          </p:val>
                                        </p:tav>
                                      </p:tavLst>
                                    </p:anim>
                                    <p:anim calcmode="lin" valueType="num">
                                      <p:cBhvr>
                                        <p:cTn id="92" dur="500"/>
                                        <p:tgtEl>
                                          <p:spTgt spid="61"/>
                                        </p:tgtEl>
                                        <p:attrNameLst>
                                          <p:attrName>ppt_h</p:attrName>
                                        </p:attrNameLst>
                                      </p:cBhvr>
                                      <p:tavLst>
                                        <p:tav tm="0">
                                          <p:val>
                                            <p:strVal val="ppt_h"/>
                                          </p:val>
                                        </p:tav>
                                        <p:tav tm="100000">
                                          <p:val>
                                            <p:strVal val="ppt_h"/>
                                          </p:val>
                                        </p:tav>
                                      </p:tavLst>
                                    </p:anim>
                                    <p:set>
                                      <p:cBhvr>
                                        <p:cTn id="93" dur="1" fill="hold">
                                          <p:stCondLst>
                                            <p:cond delay="499"/>
                                          </p:stCondLst>
                                        </p:cTn>
                                        <p:tgtEl>
                                          <p:spTgt spid="61"/>
                                        </p:tgtEl>
                                        <p:attrNameLst>
                                          <p:attrName>style.visibility</p:attrName>
                                        </p:attrNameLst>
                                      </p:cBhvr>
                                      <p:to>
                                        <p:strVal val="hidden"/>
                                      </p:to>
                                    </p:set>
                                  </p:childTnLst>
                                </p:cTn>
                              </p:par>
                            </p:childTnLst>
                          </p:cTn>
                        </p:par>
                        <p:par>
                          <p:cTn id="94" fill="hold">
                            <p:stCondLst>
                              <p:cond delay="500"/>
                            </p:stCondLst>
                            <p:childTnLst>
                              <p:par>
                                <p:cTn id="95" presetID="17" presetClass="entr" presetSubtype="10" fill="hold" nodeType="after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500" fill="hold"/>
                                        <p:tgtEl>
                                          <p:spTgt spid="8"/>
                                        </p:tgtEl>
                                        <p:attrNameLst>
                                          <p:attrName>ppt_w</p:attrName>
                                        </p:attrNameLst>
                                      </p:cBhvr>
                                      <p:tavLst>
                                        <p:tav tm="0">
                                          <p:val>
                                            <p:fltVal val="0"/>
                                          </p:val>
                                        </p:tav>
                                        <p:tav tm="100000">
                                          <p:val>
                                            <p:strVal val="#ppt_w"/>
                                          </p:val>
                                        </p:tav>
                                      </p:tavLst>
                                    </p:anim>
                                    <p:anim calcmode="lin" valueType="num">
                                      <p:cBhvr>
                                        <p:cTn id="9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7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3" presetClass="exit" presetSubtype="10" fill="hold" grpId="0" nodeType="clickEffect">
                                  <p:stCondLst>
                                    <p:cond delay="0"/>
                                  </p:stCondLst>
                                  <p:childTnLst>
                                    <p:animEffect transition="out" filter="blinds(horizontal)">
                                      <p:cBhvr>
                                        <p:cTn id="106" dur="500"/>
                                        <p:tgtEl>
                                          <p:spTgt spid="78"/>
                                        </p:tgtEl>
                                      </p:cBhvr>
                                    </p:animEffect>
                                    <p:set>
                                      <p:cBhvr>
                                        <p:cTn id="107" dur="1" fill="hold">
                                          <p:stCondLst>
                                            <p:cond delay="499"/>
                                          </p:stCondLst>
                                        </p:cTn>
                                        <p:tgtEl>
                                          <p:spTgt spid="7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 presetClass="exit" presetSubtype="0" fill="hold" grpId="1" nodeType="clickEffect">
                                  <p:stCondLst>
                                    <p:cond delay="0"/>
                                  </p:stCondLst>
                                  <p:childTnLst>
                                    <p:set>
                                      <p:cBhvr>
                                        <p:cTn id="111" dur="1" fill="hold">
                                          <p:stCondLst>
                                            <p:cond delay="0"/>
                                          </p:stCondLst>
                                        </p:cTn>
                                        <p:tgtEl>
                                          <p:spTgt spid="7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7" presetClass="exit" presetSubtype="10" fill="hold" grpId="2" nodeType="clickEffect">
                                  <p:stCondLst>
                                    <p:cond delay="0"/>
                                  </p:stCondLst>
                                  <p:childTnLst>
                                    <p:anim calcmode="lin" valueType="num">
                                      <p:cBhvr>
                                        <p:cTn id="115" dur="500"/>
                                        <p:tgtEl>
                                          <p:spTgt spid="79"/>
                                        </p:tgtEl>
                                        <p:attrNameLst>
                                          <p:attrName>ppt_w</p:attrName>
                                        </p:attrNameLst>
                                      </p:cBhvr>
                                      <p:tavLst>
                                        <p:tav tm="0">
                                          <p:val>
                                            <p:strVal val="ppt_w"/>
                                          </p:val>
                                        </p:tav>
                                        <p:tav tm="100000">
                                          <p:val>
                                            <p:fltVal val="0"/>
                                          </p:val>
                                        </p:tav>
                                      </p:tavLst>
                                    </p:anim>
                                    <p:anim calcmode="lin" valueType="num">
                                      <p:cBhvr>
                                        <p:cTn id="116" dur="500"/>
                                        <p:tgtEl>
                                          <p:spTgt spid="79"/>
                                        </p:tgtEl>
                                        <p:attrNameLst>
                                          <p:attrName>ppt_h</p:attrName>
                                        </p:attrNameLst>
                                      </p:cBhvr>
                                      <p:tavLst>
                                        <p:tav tm="0">
                                          <p:val>
                                            <p:strVal val="ppt_h"/>
                                          </p:val>
                                        </p:tav>
                                        <p:tav tm="100000">
                                          <p:val>
                                            <p:strVal val="ppt_h"/>
                                          </p:val>
                                        </p:tav>
                                      </p:tavLst>
                                    </p:anim>
                                    <p:set>
                                      <p:cBhvr>
                                        <p:cTn id="117" dur="1" fill="hold">
                                          <p:stCondLst>
                                            <p:cond delay="499"/>
                                          </p:stCondLst>
                                        </p:cTn>
                                        <p:tgtEl>
                                          <p:spTgt spid="7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7" presetClass="exit" presetSubtype="10" fill="hold" grpId="0" nodeType="clickEffect">
                                  <p:stCondLst>
                                    <p:cond delay="0"/>
                                  </p:stCondLst>
                                  <p:childTnLst>
                                    <p:anim calcmode="lin" valueType="num">
                                      <p:cBhvr>
                                        <p:cTn id="121" dur="500"/>
                                        <p:tgtEl>
                                          <p:spTgt spid="64"/>
                                        </p:tgtEl>
                                        <p:attrNameLst>
                                          <p:attrName>ppt_w</p:attrName>
                                        </p:attrNameLst>
                                      </p:cBhvr>
                                      <p:tavLst>
                                        <p:tav tm="0">
                                          <p:val>
                                            <p:strVal val="ppt_w"/>
                                          </p:val>
                                        </p:tav>
                                        <p:tav tm="100000">
                                          <p:val>
                                            <p:fltVal val="0"/>
                                          </p:val>
                                        </p:tav>
                                      </p:tavLst>
                                    </p:anim>
                                    <p:anim calcmode="lin" valueType="num">
                                      <p:cBhvr>
                                        <p:cTn id="122" dur="500"/>
                                        <p:tgtEl>
                                          <p:spTgt spid="64"/>
                                        </p:tgtEl>
                                        <p:attrNameLst>
                                          <p:attrName>ppt_h</p:attrName>
                                        </p:attrNameLst>
                                      </p:cBhvr>
                                      <p:tavLst>
                                        <p:tav tm="0">
                                          <p:val>
                                            <p:strVal val="ppt_h"/>
                                          </p:val>
                                        </p:tav>
                                        <p:tav tm="100000">
                                          <p:val>
                                            <p:strVal val="ppt_h"/>
                                          </p:val>
                                        </p:tav>
                                      </p:tavLst>
                                    </p:anim>
                                    <p:set>
                                      <p:cBhvr>
                                        <p:cTn id="123" dur="1" fill="hold">
                                          <p:stCondLst>
                                            <p:cond delay="499"/>
                                          </p:stCondLst>
                                        </p:cTn>
                                        <p:tgtEl>
                                          <p:spTgt spid="64"/>
                                        </p:tgtEl>
                                        <p:attrNameLst>
                                          <p:attrName>style.visibility</p:attrName>
                                        </p:attrNameLst>
                                      </p:cBhvr>
                                      <p:to>
                                        <p:strVal val="hidden"/>
                                      </p:to>
                                    </p:set>
                                  </p:childTnLst>
                                </p:cTn>
                              </p:par>
                            </p:childTnLst>
                          </p:cTn>
                        </p:par>
                        <p:par>
                          <p:cTn id="124" fill="hold">
                            <p:stCondLst>
                              <p:cond delay="500"/>
                            </p:stCondLst>
                            <p:childTnLst>
                              <p:par>
                                <p:cTn id="125" presetID="17" presetClass="entr" presetSubtype="10" fill="hold" nodeType="afterEffect">
                                  <p:stCondLst>
                                    <p:cond delay="0"/>
                                  </p:stCondLst>
                                  <p:childTnLst>
                                    <p:set>
                                      <p:cBhvr>
                                        <p:cTn id="126" dur="1" fill="hold">
                                          <p:stCondLst>
                                            <p:cond delay="0"/>
                                          </p:stCondLst>
                                        </p:cTn>
                                        <p:tgtEl>
                                          <p:spTgt spid="53"/>
                                        </p:tgtEl>
                                        <p:attrNameLst>
                                          <p:attrName>style.visibility</p:attrName>
                                        </p:attrNameLst>
                                      </p:cBhvr>
                                      <p:to>
                                        <p:strVal val="visible"/>
                                      </p:to>
                                    </p:set>
                                    <p:anim calcmode="lin" valueType="num">
                                      <p:cBhvr>
                                        <p:cTn id="127" dur="500" fill="hold"/>
                                        <p:tgtEl>
                                          <p:spTgt spid="53"/>
                                        </p:tgtEl>
                                        <p:attrNameLst>
                                          <p:attrName>ppt_w</p:attrName>
                                        </p:attrNameLst>
                                      </p:cBhvr>
                                      <p:tavLst>
                                        <p:tav tm="0">
                                          <p:val>
                                            <p:fltVal val="0"/>
                                          </p:val>
                                        </p:tav>
                                        <p:tav tm="100000">
                                          <p:val>
                                            <p:strVal val="#ppt_w"/>
                                          </p:val>
                                        </p:tav>
                                      </p:tavLst>
                                    </p:anim>
                                    <p:anim calcmode="lin" valueType="num">
                                      <p:cBhvr>
                                        <p:cTn id="128" dur="500" fill="hold"/>
                                        <p:tgtEl>
                                          <p:spTgt spid="53"/>
                                        </p:tgtEl>
                                        <p:attrNameLst>
                                          <p:attrName>ppt_h</p:attrName>
                                        </p:attrNameLst>
                                      </p:cBhvr>
                                      <p:tavLst>
                                        <p:tav tm="0">
                                          <p:val>
                                            <p:strVal val="#ppt_h"/>
                                          </p:val>
                                        </p:tav>
                                        <p:tav tm="100000">
                                          <p:val>
                                            <p:strVal val="#ppt_h"/>
                                          </p:val>
                                        </p:tav>
                                      </p:tavLst>
                                    </p:anim>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8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3" presetClass="exit" presetSubtype="10" fill="hold" grpId="0" nodeType="clickEffect">
                                  <p:stCondLst>
                                    <p:cond delay="0"/>
                                  </p:stCondLst>
                                  <p:childTnLst>
                                    <p:animEffect transition="out" filter="blinds(horizontal)">
                                      <p:cBhvr>
                                        <p:cTn id="136" dur="500"/>
                                        <p:tgtEl>
                                          <p:spTgt spid="80"/>
                                        </p:tgtEl>
                                      </p:cBhvr>
                                    </p:animEffect>
                                    <p:set>
                                      <p:cBhvr>
                                        <p:cTn id="137" dur="1" fill="hold">
                                          <p:stCondLst>
                                            <p:cond delay="499"/>
                                          </p:stCondLst>
                                        </p:cTn>
                                        <p:tgtEl>
                                          <p:spTgt spid="80"/>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 presetClass="exit" presetSubtype="0" fill="hold" grpId="1" nodeType="clickEffect">
                                  <p:stCondLst>
                                    <p:cond delay="0"/>
                                  </p:stCondLst>
                                  <p:childTnLst>
                                    <p:set>
                                      <p:cBhvr>
                                        <p:cTn id="141" dur="1" fill="hold">
                                          <p:stCondLst>
                                            <p:cond delay="0"/>
                                          </p:stCondLst>
                                        </p:cTn>
                                        <p:tgtEl>
                                          <p:spTgt spid="81"/>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17" presetClass="exit" presetSubtype="10" fill="hold" grpId="2" nodeType="clickEffect">
                                  <p:stCondLst>
                                    <p:cond delay="0"/>
                                  </p:stCondLst>
                                  <p:childTnLst>
                                    <p:anim calcmode="lin" valueType="num">
                                      <p:cBhvr>
                                        <p:cTn id="145" dur="500"/>
                                        <p:tgtEl>
                                          <p:spTgt spid="81"/>
                                        </p:tgtEl>
                                        <p:attrNameLst>
                                          <p:attrName>ppt_w</p:attrName>
                                        </p:attrNameLst>
                                      </p:cBhvr>
                                      <p:tavLst>
                                        <p:tav tm="0">
                                          <p:val>
                                            <p:strVal val="ppt_w"/>
                                          </p:val>
                                        </p:tav>
                                        <p:tav tm="100000">
                                          <p:val>
                                            <p:fltVal val="0"/>
                                          </p:val>
                                        </p:tav>
                                      </p:tavLst>
                                    </p:anim>
                                    <p:anim calcmode="lin" valueType="num">
                                      <p:cBhvr>
                                        <p:cTn id="146" dur="500"/>
                                        <p:tgtEl>
                                          <p:spTgt spid="81"/>
                                        </p:tgtEl>
                                        <p:attrNameLst>
                                          <p:attrName>ppt_h</p:attrName>
                                        </p:attrNameLst>
                                      </p:cBhvr>
                                      <p:tavLst>
                                        <p:tav tm="0">
                                          <p:val>
                                            <p:strVal val="ppt_h"/>
                                          </p:val>
                                        </p:tav>
                                        <p:tav tm="100000">
                                          <p:val>
                                            <p:strVal val="ppt_h"/>
                                          </p:val>
                                        </p:tav>
                                      </p:tavLst>
                                    </p:anim>
                                    <p:set>
                                      <p:cBhvr>
                                        <p:cTn id="147" dur="1" fill="hold">
                                          <p:stCondLst>
                                            <p:cond delay="499"/>
                                          </p:stCondLst>
                                        </p:cTn>
                                        <p:tgtEl>
                                          <p:spTgt spid="81"/>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7" presetClass="exit" presetSubtype="10" fill="hold" grpId="0" nodeType="clickEffect">
                                  <p:stCondLst>
                                    <p:cond delay="0"/>
                                  </p:stCondLst>
                                  <p:childTnLst>
                                    <p:anim calcmode="lin" valueType="num">
                                      <p:cBhvr>
                                        <p:cTn id="151" dur="500"/>
                                        <p:tgtEl>
                                          <p:spTgt spid="67"/>
                                        </p:tgtEl>
                                        <p:attrNameLst>
                                          <p:attrName>ppt_w</p:attrName>
                                        </p:attrNameLst>
                                      </p:cBhvr>
                                      <p:tavLst>
                                        <p:tav tm="0">
                                          <p:val>
                                            <p:strVal val="ppt_w"/>
                                          </p:val>
                                        </p:tav>
                                        <p:tav tm="100000">
                                          <p:val>
                                            <p:fltVal val="0"/>
                                          </p:val>
                                        </p:tav>
                                      </p:tavLst>
                                    </p:anim>
                                    <p:anim calcmode="lin" valueType="num">
                                      <p:cBhvr>
                                        <p:cTn id="152" dur="500"/>
                                        <p:tgtEl>
                                          <p:spTgt spid="67"/>
                                        </p:tgtEl>
                                        <p:attrNameLst>
                                          <p:attrName>ppt_h</p:attrName>
                                        </p:attrNameLst>
                                      </p:cBhvr>
                                      <p:tavLst>
                                        <p:tav tm="0">
                                          <p:val>
                                            <p:strVal val="ppt_h"/>
                                          </p:val>
                                        </p:tav>
                                        <p:tav tm="100000">
                                          <p:val>
                                            <p:strVal val="ppt_h"/>
                                          </p:val>
                                        </p:tav>
                                      </p:tavLst>
                                    </p:anim>
                                    <p:set>
                                      <p:cBhvr>
                                        <p:cTn id="153" dur="1" fill="hold">
                                          <p:stCondLst>
                                            <p:cond delay="499"/>
                                          </p:stCondLst>
                                        </p:cTn>
                                        <p:tgtEl>
                                          <p:spTgt spid="67"/>
                                        </p:tgtEl>
                                        <p:attrNameLst>
                                          <p:attrName>style.visibility</p:attrName>
                                        </p:attrNameLst>
                                      </p:cBhvr>
                                      <p:to>
                                        <p:strVal val="hidden"/>
                                      </p:to>
                                    </p:set>
                                  </p:childTnLst>
                                </p:cTn>
                              </p:par>
                            </p:childTnLst>
                          </p:cTn>
                        </p:par>
                        <p:par>
                          <p:cTn id="154" fill="hold">
                            <p:stCondLst>
                              <p:cond delay="500"/>
                            </p:stCondLst>
                            <p:childTnLst>
                              <p:par>
                                <p:cTn id="155" presetID="17" presetClass="entr" presetSubtype="10" fill="hold" nodeType="afterEffect">
                                  <p:stCondLst>
                                    <p:cond delay="0"/>
                                  </p:stCondLst>
                                  <p:childTnLst>
                                    <p:set>
                                      <p:cBhvr>
                                        <p:cTn id="156" dur="1" fill="hold">
                                          <p:stCondLst>
                                            <p:cond delay="0"/>
                                          </p:stCondLst>
                                        </p:cTn>
                                        <p:tgtEl>
                                          <p:spTgt spid="51"/>
                                        </p:tgtEl>
                                        <p:attrNameLst>
                                          <p:attrName>style.visibility</p:attrName>
                                        </p:attrNameLst>
                                      </p:cBhvr>
                                      <p:to>
                                        <p:strVal val="visible"/>
                                      </p:to>
                                    </p:set>
                                    <p:anim calcmode="lin" valueType="num">
                                      <p:cBhvr>
                                        <p:cTn id="157" dur="500" fill="hold"/>
                                        <p:tgtEl>
                                          <p:spTgt spid="51"/>
                                        </p:tgtEl>
                                        <p:attrNameLst>
                                          <p:attrName>ppt_w</p:attrName>
                                        </p:attrNameLst>
                                      </p:cBhvr>
                                      <p:tavLst>
                                        <p:tav tm="0">
                                          <p:val>
                                            <p:fltVal val="0"/>
                                          </p:val>
                                        </p:tav>
                                        <p:tav tm="100000">
                                          <p:val>
                                            <p:strVal val="#ppt_w"/>
                                          </p:val>
                                        </p:tav>
                                      </p:tavLst>
                                    </p:anim>
                                    <p:anim calcmode="lin" valueType="num">
                                      <p:cBhvr>
                                        <p:cTn id="158"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8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3" presetClass="exit" presetSubtype="10" fill="hold" grpId="0" nodeType="clickEffect">
                                  <p:stCondLst>
                                    <p:cond delay="0"/>
                                  </p:stCondLst>
                                  <p:childTnLst>
                                    <p:animEffect transition="out" filter="blinds(horizontal)">
                                      <p:cBhvr>
                                        <p:cTn id="166" dur="500"/>
                                        <p:tgtEl>
                                          <p:spTgt spid="82"/>
                                        </p:tgtEl>
                                      </p:cBhvr>
                                    </p:animEffect>
                                    <p:set>
                                      <p:cBhvr>
                                        <p:cTn id="167" dur="1" fill="hold">
                                          <p:stCondLst>
                                            <p:cond delay="499"/>
                                          </p:stCondLst>
                                        </p:cTn>
                                        <p:tgtEl>
                                          <p:spTgt spid="82"/>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 presetClass="exit" presetSubtype="0" fill="hold" grpId="1" nodeType="clickEffect">
                                  <p:stCondLst>
                                    <p:cond delay="0"/>
                                  </p:stCondLst>
                                  <p:childTnLst>
                                    <p:set>
                                      <p:cBhvr>
                                        <p:cTn id="171" dur="1" fill="hold">
                                          <p:stCondLst>
                                            <p:cond delay="0"/>
                                          </p:stCondLst>
                                        </p:cTn>
                                        <p:tgtEl>
                                          <p:spTgt spid="83"/>
                                        </p:tgtEl>
                                        <p:attrNameLst>
                                          <p:attrName>style.visibility</p:attrName>
                                        </p:attrNameLst>
                                      </p:cBhvr>
                                      <p:to>
                                        <p:strVal val="hidden"/>
                                      </p:to>
                                    </p:set>
                                  </p:childTnLst>
                                </p:cTn>
                              </p:par>
                            </p:childTnLst>
                          </p:cTn>
                        </p:par>
                      </p:childTnLst>
                    </p:cTn>
                  </p:par>
                  <p:par>
                    <p:cTn id="172" fill="hold">
                      <p:stCondLst>
                        <p:cond delay="indefinite"/>
                      </p:stCondLst>
                      <p:childTnLst>
                        <p:par>
                          <p:cTn id="173" fill="hold">
                            <p:stCondLst>
                              <p:cond delay="0"/>
                            </p:stCondLst>
                            <p:childTnLst>
                              <p:par>
                                <p:cTn id="174" presetID="17" presetClass="exit" presetSubtype="10" fill="hold" grpId="2" nodeType="clickEffect">
                                  <p:stCondLst>
                                    <p:cond delay="0"/>
                                  </p:stCondLst>
                                  <p:childTnLst>
                                    <p:anim calcmode="lin" valueType="num">
                                      <p:cBhvr>
                                        <p:cTn id="175" dur="500"/>
                                        <p:tgtEl>
                                          <p:spTgt spid="83"/>
                                        </p:tgtEl>
                                        <p:attrNameLst>
                                          <p:attrName>ppt_w</p:attrName>
                                        </p:attrNameLst>
                                      </p:cBhvr>
                                      <p:tavLst>
                                        <p:tav tm="0">
                                          <p:val>
                                            <p:strVal val="ppt_w"/>
                                          </p:val>
                                        </p:tav>
                                        <p:tav tm="100000">
                                          <p:val>
                                            <p:fltVal val="0"/>
                                          </p:val>
                                        </p:tav>
                                      </p:tavLst>
                                    </p:anim>
                                    <p:anim calcmode="lin" valueType="num">
                                      <p:cBhvr>
                                        <p:cTn id="176" dur="500"/>
                                        <p:tgtEl>
                                          <p:spTgt spid="83"/>
                                        </p:tgtEl>
                                        <p:attrNameLst>
                                          <p:attrName>ppt_h</p:attrName>
                                        </p:attrNameLst>
                                      </p:cBhvr>
                                      <p:tavLst>
                                        <p:tav tm="0">
                                          <p:val>
                                            <p:strVal val="ppt_h"/>
                                          </p:val>
                                        </p:tav>
                                        <p:tav tm="100000">
                                          <p:val>
                                            <p:strVal val="ppt_h"/>
                                          </p:val>
                                        </p:tav>
                                      </p:tavLst>
                                    </p:anim>
                                    <p:set>
                                      <p:cBhvr>
                                        <p:cTn id="177" dur="1" fill="hold">
                                          <p:stCondLst>
                                            <p:cond delay="499"/>
                                          </p:stCondLst>
                                        </p:cTn>
                                        <p:tgtEl>
                                          <p:spTgt spid="83"/>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7" presetClass="exit" presetSubtype="10" fill="hold" grpId="0" nodeType="clickEffect">
                                  <p:stCondLst>
                                    <p:cond delay="0"/>
                                  </p:stCondLst>
                                  <p:childTnLst>
                                    <p:anim calcmode="lin" valueType="num">
                                      <p:cBhvr>
                                        <p:cTn id="181" dur="500"/>
                                        <p:tgtEl>
                                          <p:spTgt spid="62"/>
                                        </p:tgtEl>
                                        <p:attrNameLst>
                                          <p:attrName>ppt_w</p:attrName>
                                        </p:attrNameLst>
                                      </p:cBhvr>
                                      <p:tavLst>
                                        <p:tav tm="0">
                                          <p:val>
                                            <p:strVal val="ppt_w"/>
                                          </p:val>
                                        </p:tav>
                                        <p:tav tm="100000">
                                          <p:val>
                                            <p:fltVal val="0"/>
                                          </p:val>
                                        </p:tav>
                                      </p:tavLst>
                                    </p:anim>
                                    <p:anim calcmode="lin" valueType="num">
                                      <p:cBhvr>
                                        <p:cTn id="182" dur="500"/>
                                        <p:tgtEl>
                                          <p:spTgt spid="62"/>
                                        </p:tgtEl>
                                        <p:attrNameLst>
                                          <p:attrName>ppt_h</p:attrName>
                                        </p:attrNameLst>
                                      </p:cBhvr>
                                      <p:tavLst>
                                        <p:tav tm="0">
                                          <p:val>
                                            <p:strVal val="ppt_h"/>
                                          </p:val>
                                        </p:tav>
                                        <p:tav tm="100000">
                                          <p:val>
                                            <p:strVal val="ppt_h"/>
                                          </p:val>
                                        </p:tav>
                                      </p:tavLst>
                                    </p:anim>
                                    <p:set>
                                      <p:cBhvr>
                                        <p:cTn id="183" dur="1" fill="hold">
                                          <p:stCondLst>
                                            <p:cond delay="499"/>
                                          </p:stCondLst>
                                        </p:cTn>
                                        <p:tgtEl>
                                          <p:spTgt spid="62"/>
                                        </p:tgtEl>
                                        <p:attrNameLst>
                                          <p:attrName>style.visibility</p:attrName>
                                        </p:attrNameLst>
                                      </p:cBhvr>
                                      <p:to>
                                        <p:strVal val="hidden"/>
                                      </p:to>
                                    </p:set>
                                  </p:childTnLst>
                                </p:cTn>
                              </p:par>
                            </p:childTnLst>
                          </p:cTn>
                        </p:par>
                        <p:par>
                          <p:cTn id="184" fill="hold">
                            <p:stCondLst>
                              <p:cond delay="500"/>
                            </p:stCondLst>
                            <p:childTnLst>
                              <p:par>
                                <p:cTn id="185" presetID="17" presetClass="entr" presetSubtype="10" fill="hold" nodeType="afterEffect">
                                  <p:stCondLst>
                                    <p:cond delay="0"/>
                                  </p:stCondLst>
                                  <p:childTnLst>
                                    <p:set>
                                      <p:cBhvr>
                                        <p:cTn id="186" dur="1" fill="hold">
                                          <p:stCondLst>
                                            <p:cond delay="0"/>
                                          </p:stCondLst>
                                        </p:cTn>
                                        <p:tgtEl>
                                          <p:spTgt spid="50"/>
                                        </p:tgtEl>
                                        <p:attrNameLst>
                                          <p:attrName>style.visibility</p:attrName>
                                        </p:attrNameLst>
                                      </p:cBhvr>
                                      <p:to>
                                        <p:strVal val="visible"/>
                                      </p:to>
                                    </p:set>
                                    <p:anim calcmode="lin" valueType="num">
                                      <p:cBhvr>
                                        <p:cTn id="187" dur="500" fill="hold"/>
                                        <p:tgtEl>
                                          <p:spTgt spid="50"/>
                                        </p:tgtEl>
                                        <p:attrNameLst>
                                          <p:attrName>ppt_w</p:attrName>
                                        </p:attrNameLst>
                                      </p:cBhvr>
                                      <p:tavLst>
                                        <p:tav tm="0">
                                          <p:val>
                                            <p:fltVal val="0"/>
                                          </p:val>
                                        </p:tav>
                                        <p:tav tm="100000">
                                          <p:val>
                                            <p:strVal val="#ppt_w"/>
                                          </p:val>
                                        </p:tav>
                                      </p:tavLst>
                                    </p:anim>
                                    <p:anim calcmode="lin" valueType="num">
                                      <p:cBhvr>
                                        <p:cTn id="188" dur="500" fill="hold"/>
                                        <p:tgtEl>
                                          <p:spTgt spid="50"/>
                                        </p:tgtEl>
                                        <p:attrNameLst>
                                          <p:attrName>ppt_h</p:attrName>
                                        </p:attrNameLst>
                                      </p:cBhvr>
                                      <p:tavLst>
                                        <p:tav tm="0">
                                          <p:val>
                                            <p:strVal val="#ppt_h"/>
                                          </p:val>
                                        </p:tav>
                                        <p:tav tm="100000">
                                          <p:val>
                                            <p:strVal val="#ppt_h"/>
                                          </p:val>
                                        </p:tav>
                                      </p:tavLst>
                                    </p:anim>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85"/>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3" presetClass="exit" presetSubtype="10" fill="hold" grpId="0" nodeType="clickEffect">
                                  <p:stCondLst>
                                    <p:cond delay="0"/>
                                  </p:stCondLst>
                                  <p:childTnLst>
                                    <p:animEffect transition="out" filter="blinds(horizontal)">
                                      <p:cBhvr>
                                        <p:cTn id="196" dur="500"/>
                                        <p:tgtEl>
                                          <p:spTgt spid="84"/>
                                        </p:tgtEl>
                                      </p:cBhvr>
                                    </p:animEffect>
                                    <p:set>
                                      <p:cBhvr>
                                        <p:cTn id="197" dur="1" fill="hold">
                                          <p:stCondLst>
                                            <p:cond delay="499"/>
                                          </p:stCondLst>
                                        </p:cTn>
                                        <p:tgtEl>
                                          <p:spTgt spid="84"/>
                                        </p:tgtEl>
                                        <p:attrNameLst>
                                          <p:attrName>style.visibility</p:attrName>
                                        </p:attrNameLst>
                                      </p:cBhvr>
                                      <p:to>
                                        <p:strVal val="hidden"/>
                                      </p:to>
                                    </p:set>
                                  </p:childTnLst>
                                </p:cTn>
                              </p:par>
                            </p:childTnLst>
                          </p:cTn>
                        </p:par>
                      </p:childTnLst>
                    </p:cTn>
                  </p:par>
                  <p:par>
                    <p:cTn id="198" fill="hold">
                      <p:stCondLst>
                        <p:cond delay="indefinite"/>
                      </p:stCondLst>
                      <p:childTnLst>
                        <p:par>
                          <p:cTn id="199" fill="hold">
                            <p:stCondLst>
                              <p:cond delay="0"/>
                            </p:stCondLst>
                            <p:childTnLst>
                              <p:par>
                                <p:cTn id="200" presetID="1" presetClass="exit" presetSubtype="0" fill="hold" grpId="1" nodeType="clickEffect">
                                  <p:stCondLst>
                                    <p:cond delay="0"/>
                                  </p:stCondLst>
                                  <p:childTnLst>
                                    <p:set>
                                      <p:cBhvr>
                                        <p:cTn id="201" dur="1" fill="hold">
                                          <p:stCondLst>
                                            <p:cond delay="0"/>
                                          </p:stCondLst>
                                        </p:cTn>
                                        <p:tgtEl>
                                          <p:spTgt spid="85"/>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17" presetClass="exit" presetSubtype="10" fill="hold" grpId="2" nodeType="clickEffect">
                                  <p:stCondLst>
                                    <p:cond delay="0"/>
                                  </p:stCondLst>
                                  <p:childTnLst>
                                    <p:anim calcmode="lin" valueType="num">
                                      <p:cBhvr>
                                        <p:cTn id="205" dur="500"/>
                                        <p:tgtEl>
                                          <p:spTgt spid="85"/>
                                        </p:tgtEl>
                                        <p:attrNameLst>
                                          <p:attrName>ppt_w</p:attrName>
                                        </p:attrNameLst>
                                      </p:cBhvr>
                                      <p:tavLst>
                                        <p:tav tm="0">
                                          <p:val>
                                            <p:strVal val="ppt_w"/>
                                          </p:val>
                                        </p:tav>
                                        <p:tav tm="100000">
                                          <p:val>
                                            <p:fltVal val="0"/>
                                          </p:val>
                                        </p:tav>
                                      </p:tavLst>
                                    </p:anim>
                                    <p:anim calcmode="lin" valueType="num">
                                      <p:cBhvr>
                                        <p:cTn id="206" dur="500"/>
                                        <p:tgtEl>
                                          <p:spTgt spid="85"/>
                                        </p:tgtEl>
                                        <p:attrNameLst>
                                          <p:attrName>ppt_h</p:attrName>
                                        </p:attrNameLst>
                                      </p:cBhvr>
                                      <p:tavLst>
                                        <p:tav tm="0">
                                          <p:val>
                                            <p:strVal val="ppt_h"/>
                                          </p:val>
                                        </p:tav>
                                        <p:tav tm="100000">
                                          <p:val>
                                            <p:strVal val="ppt_h"/>
                                          </p:val>
                                        </p:tav>
                                      </p:tavLst>
                                    </p:anim>
                                    <p:set>
                                      <p:cBhvr>
                                        <p:cTn id="207" dur="1" fill="hold">
                                          <p:stCondLst>
                                            <p:cond delay="499"/>
                                          </p:stCondLst>
                                        </p:cTn>
                                        <p:tgtEl>
                                          <p:spTgt spid="85"/>
                                        </p:tgtEl>
                                        <p:attrNameLst>
                                          <p:attrName>style.visibility</p:attrName>
                                        </p:attrNameLst>
                                      </p:cBhvr>
                                      <p:to>
                                        <p:strVal val="hidden"/>
                                      </p:to>
                                    </p:set>
                                  </p:childTnLst>
                                </p:cTn>
                              </p:par>
                            </p:childTnLst>
                          </p:cTn>
                        </p:par>
                      </p:childTnLst>
                    </p:cTn>
                  </p:par>
                  <p:par>
                    <p:cTn id="208" fill="hold">
                      <p:stCondLst>
                        <p:cond delay="indefinite"/>
                      </p:stCondLst>
                      <p:childTnLst>
                        <p:par>
                          <p:cTn id="209" fill="hold">
                            <p:stCondLst>
                              <p:cond delay="0"/>
                            </p:stCondLst>
                            <p:childTnLst>
                              <p:par>
                                <p:cTn id="210" presetID="17" presetClass="exit" presetSubtype="10" fill="hold" grpId="0" nodeType="clickEffect">
                                  <p:stCondLst>
                                    <p:cond delay="0"/>
                                  </p:stCondLst>
                                  <p:childTnLst>
                                    <p:anim calcmode="lin" valueType="num">
                                      <p:cBhvr>
                                        <p:cTn id="211" dur="500"/>
                                        <p:tgtEl>
                                          <p:spTgt spid="65"/>
                                        </p:tgtEl>
                                        <p:attrNameLst>
                                          <p:attrName>ppt_w</p:attrName>
                                        </p:attrNameLst>
                                      </p:cBhvr>
                                      <p:tavLst>
                                        <p:tav tm="0">
                                          <p:val>
                                            <p:strVal val="ppt_w"/>
                                          </p:val>
                                        </p:tav>
                                        <p:tav tm="100000">
                                          <p:val>
                                            <p:fltVal val="0"/>
                                          </p:val>
                                        </p:tav>
                                      </p:tavLst>
                                    </p:anim>
                                    <p:anim calcmode="lin" valueType="num">
                                      <p:cBhvr>
                                        <p:cTn id="212" dur="500"/>
                                        <p:tgtEl>
                                          <p:spTgt spid="65"/>
                                        </p:tgtEl>
                                        <p:attrNameLst>
                                          <p:attrName>ppt_h</p:attrName>
                                        </p:attrNameLst>
                                      </p:cBhvr>
                                      <p:tavLst>
                                        <p:tav tm="0">
                                          <p:val>
                                            <p:strVal val="ppt_h"/>
                                          </p:val>
                                        </p:tav>
                                        <p:tav tm="100000">
                                          <p:val>
                                            <p:strVal val="ppt_h"/>
                                          </p:val>
                                        </p:tav>
                                      </p:tavLst>
                                    </p:anim>
                                    <p:set>
                                      <p:cBhvr>
                                        <p:cTn id="213" dur="1" fill="hold">
                                          <p:stCondLst>
                                            <p:cond delay="499"/>
                                          </p:stCondLst>
                                        </p:cTn>
                                        <p:tgtEl>
                                          <p:spTgt spid="65"/>
                                        </p:tgtEl>
                                        <p:attrNameLst>
                                          <p:attrName>style.visibility</p:attrName>
                                        </p:attrNameLst>
                                      </p:cBhvr>
                                      <p:to>
                                        <p:strVal val="hidden"/>
                                      </p:to>
                                    </p:set>
                                  </p:childTnLst>
                                </p:cTn>
                              </p:par>
                            </p:childTnLst>
                          </p:cTn>
                        </p:par>
                        <p:par>
                          <p:cTn id="214" fill="hold">
                            <p:stCondLst>
                              <p:cond delay="500"/>
                            </p:stCondLst>
                            <p:childTnLst>
                              <p:par>
                                <p:cTn id="215" presetID="17" presetClass="entr" presetSubtype="10" fill="hold" nodeType="afterEffect">
                                  <p:stCondLst>
                                    <p:cond delay="0"/>
                                  </p:stCondLst>
                                  <p:childTnLst>
                                    <p:set>
                                      <p:cBhvr>
                                        <p:cTn id="216" dur="1" fill="hold">
                                          <p:stCondLst>
                                            <p:cond delay="0"/>
                                          </p:stCondLst>
                                        </p:cTn>
                                        <p:tgtEl>
                                          <p:spTgt spid="9"/>
                                        </p:tgtEl>
                                        <p:attrNameLst>
                                          <p:attrName>style.visibility</p:attrName>
                                        </p:attrNameLst>
                                      </p:cBhvr>
                                      <p:to>
                                        <p:strVal val="visible"/>
                                      </p:to>
                                    </p:set>
                                    <p:anim calcmode="lin" valueType="num">
                                      <p:cBhvr>
                                        <p:cTn id="217" dur="500" fill="hold"/>
                                        <p:tgtEl>
                                          <p:spTgt spid="9"/>
                                        </p:tgtEl>
                                        <p:attrNameLst>
                                          <p:attrName>ppt_w</p:attrName>
                                        </p:attrNameLst>
                                      </p:cBhvr>
                                      <p:tavLst>
                                        <p:tav tm="0">
                                          <p:val>
                                            <p:fltVal val="0"/>
                                          </p:val>
                                        </p:tav>
                                        <p:tav tm="100000">
                                          <p:val>
                                            <p:strVal val="#ppt_w"/>
                                          </p:val>
                                        </p:tav>
                                      </p:tavLst>
                                    </p:anim>
                                    <p:anim calcmode="lin" valueType="num">
                                      <p:cBhvr>
                                        <p:cTn id="21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87"/>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3" presetClass="exit" presetSubtype="10" fill="hold" grpId="0" nodeType="clickEffect">
                                  <p:stCondLst>
                                    <p:cond delay="0"/>
                                  </p:stCondLst>
                                  <p:childTnLst>
                                    <p:animEffect transition="out" filter="blinds(horizontal)">
                                      <p:cBhvr>
                                        <p:cTn id="226" dur="500"/>
                                        <p:tgtEl>
                                          <p:spTgt spid="86"/>
                                        </p:tgtEl>
                                      </p:cBhvr>
                                    </p:animEffect>
                                    <p:set>
                                      <p:cBhvr>
                                        <p:cTn id="227" dur="1" fill="hold">
                                          <p:stCondLst>
                                            <p:cond delay="499"/>
                                          </p:stCondLst>
                                        </p:cTn>
                                        <p:tgtEl>
                                          <p:spTgt spid="86"/>
                                        </p:tgtEl>
                                        <p:attrNameLst>
                                          <p:attrName>style.visibility</p:attrName>
                                        </p:attrNameLst>
                                      </p:cBhvr>
                                      <p:to>
                                        <p:strVal val="hidden"/>
                                      </p:to>
                                    </p:set>
                                  </p:childTnLst>
                                </p:cTn>
                              </p:par>
                            </p:childTnLst>
                          </p:cTn>
                        </p:par>
                      </p:childTnLst>
                    </p:cTn>
                  </p:par>
                  <p:par>
                    <p:cTn id="228" fill="hold">
                      <p:stCondLst>
                        <p:cond delay="indefinite"/>
                      </p:stCondLst>
                      <p:childTnLst>
                        <p:par>
                          <p:cTn id="229" fill="hold">
                            <p:stCondLst>
                              <p:cond delay="0"/>
                            </p:stCondLst>
                            <p:childTnLst>
                              <p:par>
                                <p:cTn id="230" presetID="1" presetClass="exit" presetSubtype="0" fill="hold" grpId="1" nodeType="clickEffect">
                                  <p:stCondLst>
                                    <p:cond delay="0"/>
                                  </p:stCondLst>
                                  <p:childTnLst>
                                    <p:set>
                                      <p:cBhvr>
                                        <p:cTn id="231" dur="1" fill="hold">
                                          <p:stCondLst>
                                            <p:cond delay="0"/>
                                          </p:stCondLst>
                                        </p:cTn>
                                        <p:tgtEl>
                                          <p:spTgt spid="87"/>
                                        </p:tgtEl>
                                        <p:attrNameLst>
                                          <p:attrName>style.visibility</p:attrName>
                                        </p:attrNameLst>
                                      </p:cBhvr>
                                      <p:to>
                                        <p:strVal val="hidden"/>
                                      </p:to>
                                    </p:set>
                                  </p:childTnLst>
                                </p:cTn>
                              </p:par>
                            </p:childTnLst>
                          </p:cTn>
                        </p:par>
                      </p:childTnLst>
                    </p:cTn>
                  </p:par>
                  <p:par>
                    <p:cTn id="232" fill="hold">
                      <p:stCondLst>
                        <p:cond delay="indefinite"/>
                      </p:stCondLst>
                      <p:childTnLst>
                        <p:par>
                          <p:cTn id="233" fill="hold">
                            <p:stCondLst>
                              <p:cond delay="0"/>
                            </p:stCondLst>
                            <p:childTnLst>
                              <p:par>
                                <p:cTn id="234" presetID="17" presetClass="exit" presetSubtype="10" fill="hold" grpId="2" nodeType="clickEffect">
                                  <p:stCondLst>
                                    <p:cond delay="0"/>
                                  </p:stCondLst>
                                  <p:childTnLst>
                                    <p:anim calcmode="lin" valueType="num">
                                      <p:cBhvr>
                                        <p:cTn id="235" dur="500"/>
                                        <p:tgtEl>
                                          <p:spTgt spid="87"/>
                                        </p:tgtEl>
                                        <p:attrNameLst>
                                          <p:attrName>ppt_w</p:attrName>
                                        </p:attrNameLst>
                                      </p:cBhvr>
                                      <p:tavLst>
                                        <p:tav tm="0">
                                          <p:val>
                                            <p:strVal val="ppt_w"/>
                                          </p:val>
                                        </p:tav>
                                        <p:tav tm="100000">
                                          <p:val>
                                            <p:fltVal val="0"/>
                                          </p:val>
                                        </p:tav>
                                      </p:tavLst>
                                    </p:anim>
                                    <p:anim calcmode="lin" valueType="num">
                                      <p:cBhvr>
                                        <p:cTn id="236" dur="500"/>
                                        <p:tgtEl>
                                          <p:spTgt spid="87"/>
                                        </p:tgtEl>
                                        <p:attrNameLst>
                                          <p:attrName>ppt_h</p:attrName>
                                        </p:attrNameLst>
                                      </p:cBhvr>
                                      <p:tavLst>
                                        <p:tav tm="0">
                                          <p:val>
                                            <p:strVal val="ppt_h"/>
                                          </p:val>
                                        </p:tav>
                                        <p:tav tm="100000">
                                          <p:val>
                                            <p:strVal val="ppt_h"/>
                                          </p:val>
                                        </p:tav>
                                      </p:tavLst>
                                    </p:anim>
                                    <p:set>
                                      <p:cBhvr>
                                        <p:cTn id="237" dur="1" fill="hold">
                                          <p:stCondLst>
                                            <p:cond delay="499"/>
                                          </p:stCondLst>
                                        </p:cTn>
                                        <p:tgtEl>
                                          <p:spTgt spid="87"/>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17" presetClass="exit" presetSubtype="10" fill="hold" grpId="0" nodeType="clickEffect">
                                  <p:stCondLst>
                                    <p:cond delay="0"/>
                                  </p:stCondLst>
                                  <p:childTnLst>
                                    <p:anim calcmode="lin" valueType="num">
                                      <p:cBhvr>
                                        <p:cTn id="241" dur="500"/>
                                        <p:tgtEl>
                                          <p:spTgt spid="68"/>
                                        </p:tgtEl>
                                        <p:attrNameLst>
                                          <p:attrName>ppt_w</p:attrName>
                                        </p:attrNameLst>
                                      </p:cBhvr>
                                      <p:tavLst>
                                        <p:tav tm="0">
                                          <p:val>
                                            <p:strVal val="ppt_w"/>
                                          </p:val>
                                        </p:tav>
                                        <p:tav tm="100000">
                                          <p:val>
                                            <p:fltVal val="0"/>
                                          </p:val>
                                        </p:tav>
                                      </p:tavLst>
                                    </p:anim>
                                    <p:anim calcmode="lin" valueType="num">
                                      <p:cBhvr>
                                        <p:cTn id="242" dur="500"/>
                                        <p:tgtEl>
                                          <p:spTgt spid="68"/>
                                        </p:tgtEl>
                                        <p:attrNameLst>
                                          <p:attrName>ppt_h</p:attrName>
                                        </p:attrNameLst>
                                      </p:cBhvr>
                                      <p:tavLst>
                                        <p:tav tm="0">
                                          <p:val>
                                            <p:strVal val="ppt_h"/>
                                          </p:val>
                                        </p:tav>
                                        <p:tav tm="100000">
                                          <p:val>
                                            <p:strVal val="ppt_h"/>
                                          </p:val>
                                        </p:tav>
                                      </p:tavLst>
                                    </p:anim>
                                    <p:set>
                                      <p:cBhvr>
                                        <p:cTn id="243" dur="1" fill="hold">
                                          <p:stCondLst>
                                            <p:cond delay="499"/>
                                          </p:stCondLst>
                                        </p:cTn>
                                        <p:tgtEl>
                                          <p:spTgt spid="68"/>
                                        </p:tgtEl>
                                        <p:attrNameLst>
                                          <p:attrName>style.visibility</p:attrName>
                                        </p:attrNameLst>
                                      </p:cBhvr>
                                      <p:to>
                                        <p:strVal val="hidden"/>
                                      </p:to>
                                    </p:set>
                                  </p:childTnLst>
                                </p:cTn>
                              </p:par>
                            </p:childTnLst>
                          </p:cTn>
                        </p:par>
                        <p:par>
                          <p:cTn id="244" fill="hold">
                            <p:stCondLst>
                              <p:cond delay="500"/>
                            </p:stCondLst>
                            <p:childTnLst>
                              <p:par>
                                <p:cTn id="245" presetID="17" presetClass="entr" presetSubtype="10" fill="hold" nodeType="afterEffect">
                                  <p:stCondLst>
                                    <p:cond delay="0"/>
                                  </p:stCondLst>
                                  <p:childTnLst>
                                    <p:set>
                                      <p:cBhvr>
                                        <p:cTn id="246" dur="1" fill="hold">
                                          <p:stCondLst>
                                            <p:cond delay="0"/>
                                          </p:stCondLst>
                                        </p:cTn>
                                        <p:tgtEl>
                                          <p:spTgt spid="54"/>
                                        </p:tgtEl>
                                        <p:attrNameLst>
                                          <p:attrName>style.visibility</p:attrName>
                                        </p:attrNameLst>
                                      </p:cBhvr>
                                      <p:to>
                                        <p:strVal val="visible"/>
                                      </p:to>
                                    </p:set>
                                    <p:anim calcmode="lin" valueType="num">
                                      <p:cBhvr>
                                        <p:cTn id="247" dur="500" fill="hold"/>
                                        <p:tgtEl>
                                          <p:spTgt spid="54"/>
                                        </p:tgtEl>
                                        <p:attrNameLst>
                                          <p:attrName>ppt_w</p:attrName>
                                        </p:attrNameLst>
                                      </p:cBhvr>
                                      <p:tavLst>
                                        <p:tav tm="0">
                                          <p:val>
                                            <p:fltVal val="0"/>
                                          </p:val>
                                        </p:tav>
                                        <p:tav tm="100000">
                                          <p:val>
                                            <p:strVal val="#ppt_w"/>
                                          </p:val>
                                        </p:tav>
                                      </p:tavLst>
                                    </p:anim>
                                    <p:anim calcmode="lin" valueType="num">
                                      <p:cBhvr>
                                        <p:cTn id="248" dur="500" fill="hold"/>
                                        <p:tgtEl>
                                          <p:spTgt spid="54"/>
                                        </p:tgtEl>
                                        <p:attrNameLst>
                                          <p:attrName>ppt_h</p:attrName>
                                        </p:attrNameLst>
                                      </p:cBhvr>
                                      <p:tavLst>
                                        <p:tav tm="0">
                                          <p:val>
                                            <p:strVal val="#ppt_h"/>
                                          </p:val>
                                        </p:tav>
                                        <p:tav tm="100000">
                                          <p:val>
                                            <p:strVal val="#ppt_h"/>
                                          </p:val>
                                        </p:tav>
                                      </p:tavLst>
                                    </p:anim>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0" nodeType="clickEffect">
                                  <p:stCondLst>
                                    <p:cond delay="0"/>
                                  </p:stCondLst>
                                  <p:childTnLst>
                                    <p:set>
                                      <p:cBhvr>
                                        <p:cTn id="252" dur="1" fill="hold">
                                          <p:stCondLst>
                                            <p:cond delay="0"/>
                                          </p:stCondLst>
                                        </p:cTn>
                                        <p:tgtEl>
                                          <p:spTgt spid="89"/>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3" presetClass="exit" presetSubtype="10" fill="hold" grpId="0" nodeType="clickEffect">
                                  <p:stCondLst>
                                    <p:cond delay="0"/>
                                  </p:stCondLst>
                                  <p:childTnLst>
                                    <p:animEffect transition="out" filter="blinds(horizontal)">
                                      <p:cBhvr>
                                        <p:cTn id="256" dur="500"/>
                                        <p:tgtEl>
                                          <p:spTgt spid="88"/>
                                        </p:tgtEl>
                                      </p:cBhvr>
                                    </p:animEffect>
                                    <p:set>
                                      <p:cBhvr>
                                        <p:cTn id="257" dur="1" fill="hold">
                                          <p:stCondLst>
                                            <p:cond delay="499"/>
                                          </p:stCondLst>
                                        </p:cTn>
                                        <p:tgtEl>
                                          <p:spTgt spid="88"/>
                                        </p:tgtEl>
                                        <p:attrNameLst>
                                          <p:attrName>style.visibility</p:attrName>
                                        </p:attrNameLst>
                                      </p:cBhvr>
                                      <p:to>
                                        <p:strVal val="hidden"/>
                                      </p:to>
                                    </p:set>
                                  </p:childTnLst>
                                </p:cTn>
                              </p:par>
                            </p:childTnLst>
                          </p:cTn>
                        </p:par>
                      </p:childTnLst>
                    </p:cTn>
                  </p:par>
                  <p:par>
                    <p:cTn id="258" fill="hold">
                      <p:stCondLst>
                        <p:cond delay="indefinite"/>
                      </p:stCondLst>
                      <p:childTnLst>
                        <p:par>
                          <p:cTn id="259" fill="hold">
                            <p:stCondLst>
                              <p:cond delay="0"/>
                            </p:stCondLst>
                            <p:childTnLst>
                              <p:par>
                                <p:cTn id="260" presetID="1" presetClass="exit" presetSubtype="0" fill="hold" grpId="1" nodeType="clickEffect">
                                  <p:stCondLst>
                                    <p:cond delay="0"/>
                                  </p:stCondLst>
                                  <p:childTnLst>
                                    <p:set>
                                      <p:cBhvr>
                                        <p:cTn id="261" dur="1" fill="hold">
                                          <p:stCondLst>
                                            <p:cond delay="0"/>
                                          </p:stCondLst>
                                        </p:cTn>
                                        <p:tgtEl>
                                          <p:spTgt spid="89"/>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17" presetClass="exit" presetSubtype="10" fill="hold" grpId="2" nodeType="clickEffect">
                                  <p:stCondLst>
                                    <p:cond delay="0"/>
                                  </p:stCondLst>
                                  <p:childTnLst>
                                    <p:anim calcmode="lin" valueType="num">
                                      <p:cBhvr>
                                        <p:cTn id="265" dur="500"/>
                                        <p:tgtEl>
                                          <p:spTgt spid="89"/>
                                        </p:tgtEl>
                                        <p:attrNameLst>
                                          <p:attrName>ppt_w</p:attrName>
                                        </p:attrNameLst>
                                      </p:cBhvr>
                                      <p:tavLst>
                                        <p:tav tm="0">
                                          <p:val>
                                            <p:strVal val="ppt_w"/>
                                          </p:val>
                                        </p:tav>
                                        <p:tav tm="100000">
                                          <p:val>
                                            <p:fltVal val="0"/>
                                          </p:val>
                                        </p:tav>
                                      </p:tavLst>
                                    </p:anim>
                                    <p:anim calcmode="lin" valueType="num">
                                      <p:cBhvr>
                                        <p:cTn id="266" dur="500"/>
                                        <p:tgtEl>
                                          <p:spTgt spid="89"/>
                                        </p:tgtEl>
                                        <p:attrNameLst>
                                          <p:attrName>ppt_h</p:attrName>
                                        </p:attrNameLst>
                                      </p:cBhvr>
                                      <p:tavLst>
                                        <p:tav tm="0">
                                          <p:val>
                                            <p:strVal val="ppt_h"/>
                                          </p:val>
                                        </p:tav>
                                        <p:tav tm="100000">
                                          <p:val>
                                            <p:strVal val="ppt_h"/>
                                          </p:val>
                                        </p:tav>
                                      </p:tavLst>
                                    </p:anim>
                                    <p:set>
                                      <p:cBhvr>
                                        <p:cTn id="267" dur="1" fill="hold">
                                          <p:stCondLst>
                                            <p:cond delay="499"/>
                                          </p:stCondLst>
                                        </p:cTn>
                                        <p:tgtEl>
                                          <p:spTgt spid="89"/>
                                        </p:tgtEl>
                                        <p:attrNameLst>
                                          <p:attrName>style.visibility</p:attrName>
                                        </p:attrNameLst>
                                      </p:cBhvr>
                                      <p:to>
                                        <p:strVal val="hidden"/>
                                      </p:to>
                                    </p:set>
                                  </p:childTnLst>
                                </p:cTn>
                              </p:par>
                            </p:childTnLst>
                          </p:cTn>
                        </p:par>
                      </p:childTnLst>
                    </p:cTn>
                  </p:par>
                  <p:par>
                    <p:cTn id="268" fill="hold">
                      <p:stCondLst>
                        <p:cond delay="indefinite"/>
                      </p:stCondLst>
                      <p:childTnLst>
                        <p:par>
                          <p:cTn id="269" fill="hold">
                            <p:stCondLst>
                              <p:cond delay="0"/>
                            </p:stCondLst>
                            <p:childTnLst>
                              <p:par>
                                <p:cTn id="270" presetID="17" presetClass="exit" presetSubtype="10" fill="hold" grpId="0" nodeType="clickEffect">
                                  <p:stCondLst>
                                    <p:cond delay="0"/>
                                  </p:stCondLst>
                                  <p:childTnLst>
                                    <p:anim calcmode="lin" valueType="num">
                                      <p:cBhvr>
                                        <p:cTn id="271" dur="500"/>
                                        <p:tgtEl>
                                          <p:spTgt spid="63"/>
                                        </p:tgtEl>
                                        <p:attrNameLst>
                                          <p:attrName>ppt_w</p:attrName>
                                        </p:attrNameLst>
                                      </p:cBhvr>
                                      <p:tavLst>
                                        <p:tav tm="0">
                                          <p:val>
                                            <p:strVal val="ppt_w"/>
                                          </p:val>
                                        </p:tav>
                                        <p:tav tm="100000">
                                          <p:val>
                                            <p:fltVal val="0"/>
                                          </p:val>
                                        </p:tav>
                                      </p:tavLst>
                                    </p:anim>
                                    <p:anim calcmode="lin" valueType="num">
                                      <p:cBhvr>
                                        <p:cTn id="272" dur="500"/>
                                        <p:tgtEl>
                                          <p:spTgt spid="63"/>
                                        </p:tgtEl>
                                        <p:attrNameLst>
                                          <p:attrName>ppt_h</p:attrName>
                                        </p:attrNameLst>
                                      </p:cBhvr>
                                      <p:tavLst>
                                        <p:tav tm="0">
                                          <p:val>
                                            <p:strVal val="ppt_h"/>
                                          </p:val>
                                        </p:tav>
                                        <p:tav tm="100000">
                                          <p:val>
                                            <p:strVal val="ppt_h"/>
                                          </p:val>
                                        </p:tav>
                                      </p:tavLst>
                                    </p:anim>
                                    <p:set>
                                      <p:cBhvr>
                                        <p:cTn id="273" dur="1" fill="hold">
                                          <p:stCondLst>
                                            <p:cond delay="499"/>
                                          </p:stCondLst>
                                        </p:cTn>
                                        <p:tgtEl>
                                          <p:spTgt spid="63"/>
                                        </p:tgtEl>
                                        <p:attrNameLst>
                                          <p:attrName>style.visibility</p:attrName>
                                        </p:attrNameLst>
                                      </p:cBhvr>
                                      <p:to>
                                        <p:strVal val="hidden"/>
                                      </p:to>
                                    </p:set>
                                  </p:childTnLst>
                                </p:cTn>
                              </p:par>
                            </p:childTnLst>
                          </p:cTn>
                        </p:par>
                        <p:par>
                          <p:cTn id="274" fill="hold">
                            <p:stCondLst>
                              <p:cond delay="500"/>
                            </p:stCondLst>
                            <p:childTnLst>
                              <p:par>
                                <p:cTn id="275" presetID="17" presetClass="entr" presetSubtype="10" fill="hold" nodeType="afterEffect">
                                  <p:stCondLst>
                                    <p:cond delay="0"/>
                                  </p:stCondLst>
                                  <p:childTnLst>
                                    <p:set>
                                      <p:cBhvr>
                                        <p:cTn id="276" dur="1" fill="hold">
                                          <p:stCondLst>
                                            <p:cond delay="0"/>
                                          </p:stCondLst>
                                        </p:cTn>
                                        <p:tgtEl>
                                          <p:spTgt spid="52"/>
                                        </p:tgtEl>
                                        <p:attrNameLst>
                                          <p:attrName>style.visibility</p:attrName>
                                        </p:attrNameLst>
                                      </p:cBhvr>
                                      <p:to>
                                        <p:strVal val="visible"/>
                                      </p:to>
                                    </p:set>
                                    <p:anim calcmode="lin" valueType="num">
                                      <p:cBhvr>
                                        <p:cTn id="277" dur="500" fill="hold"/>
                                        <p:tgtEl>
                                          <p:spTgt spid="52"/>
                                        </p:tgtEl>
                                        <p:attrNameLst>
                                          <p:attrName>ppt_w</p:attrName>
                                        </p:attrNameLst>
                                      </p:cBhvr>
                                      <p:tavLst>
                                        <p:tav tm="0">
                                          <p:val>
                                            <p:fltVal val="0"/>
                                          </p:val>
                                        </p:tav>
                                        <p:tav tm="100000">
                                          <p:val>
                                            <p:strVal val="#ppt_w"/>
                                          </p:val>
                                        </p:tav>
                                      </p:tavLst>
                                    </p:anim>
                                    <p:anim calcmode="lin" valueType="num">
                                      <p:cBhvr>
                                        <p:cTn id="278"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91"/>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3" presetClass="exit" presetSubtype="10" fill="hold" grpId="0" nodeType="clickEffect">
                                  <p:stCondLst>
                                    <p:cond delay="0"/>
                                  </p:stCondLst>
                                  <p:childTnLst>
                                    <p:animEffect transition="out" filter="blinds(horizontal)">
                                      <p:cBhvr>
                                        <p:cTn id="286" dur="500"/>
                                        <p:tgtEl>
                                          <p:spTgt spid="90"/>
                                        </p:tgtEl>
                                      </p:cBhvr>
                                    </p:animEffect>
                                    <p:set>
                                      <p:cBhvr>
                                        <p:cTn id="287" dur="1" fill="hold">
                                          <p:stCondLst>
                                            <p:cond delay="499"/>
                                          </p:stCondLst>
                                        </p:cTn>
                                        <p:tgtEl>
                                          <p:spTgt spid="90"/>
                                        </p:tgtEl>
                                        <p:attrNameLst>
                                          <p:attrName>style.visibility</p:attrName>
                                        </p:attrNameLst>
                                      </p:cBhvr>
                                      <p:to>
                                        <p:strVal val="hidden"/>
                                      </p:to>
                                    </p:set>
                                  </p:childTnLst>
                                </p:cTn>
                              </p:par>
                            </p:childTnLst>
                          </p:cTn>
                        </p:par>
                      </p:childTnLst>
                    </p:cTn>
                  </p:par>
                  <p:par>
                    <p:cTn id="288" fill="hold">
                      <p:stCondLst>
                        <p:cond delay="indefinite"/>
                      </p:stCondLst>
                      <p:childTnLst>
                        <p:par>
                          <p:cTn id="289" fill="hold">
                            <p:stCondLst>
                              <p:cond delay="0"/>
                            </p:stCondLst>
                            <p:childTnLst>
                              <p:par>
                                <p:cTn id="290" presetID="1" presetClass="exit" presetSubtype="0" fill="hold" grpId="1" nodeType="clickEffect">
                                  <p:stCondLst>
                                    <p:cond delay="0"/>
                                  </p:stCondLst>
                                  <p:childTnLst>
                                    <p:set>
                                      <p:cBhvr>
                                        <p:cTn id="291" dur="1" fill="hold">
                                          <p:stCondLst>
                                            <p:cond delay="0"/>
                                          </p:stCondLst>
                                        </p:cTn>
                                        <p:tgtEl>
                                          <p:spTgt spid="91"/>
                                        </p:tgtEl>
                                        <p:attrNameLst>
                                          <p:attrName>style.visibility</p:attrName>
                                        </p:attrNameLst>
                                      </p:cBhvr>
                                      <p:to>
                                        <p:strVal val="hidden"/>
                                      </p:to>
                                    </p:set>
                                  </p:childTnLst>
                                </p:cTn>
                              </p:par>
                            </p:childTnLst>
                          </p:cTn>
                        </p:par>
                      </p:childTnLst>
                    </p:cTn>
                  </p:par>
                  <p:par>
                    <p:cTn id="292" fill="hold">
                      <p:stCondLst>
                        <p:cond delay="indefinite"/>
                      </p:stCondLst>
                      <p:childTnLst>
                        <p:par>
                          <p:cTn id="293" fill="hold">
                            <p:stCondLst>
                              <p:cond delay="0"/>
                            </p:stCondLst>
                            <p:childTnLst>
                              <p:par>
                                <p:cTn id="294" presetID="17" presetClass="exit" presetSubtype="10" fill="hold" grpId="2" nodeType="clickEffect">
                                  <p:stCondLst>
                                    <p:cond delay="0"/>
                                  </p:stCondLst>
                                  <p:childTnLst>
                                    <p:anim calcmode="lin" valueType="num">
                                      <p:cBhvr>
                                        <p:cTn id="295" dur="500"/>
                                        <p:tgtEl>
                                          <p:spTgt spid="91"/>
                                        </p:tgtEl>
                                        <p:attrNameLst>
                                          <p:attrName>ppt_w</p:attrName>
                                        </p:attrNameLst>
                                      </p:cBhvr>
                                      <p:tavLst>
                                        <p:tav tm="0">
                                          <p:val>
                                            <p:strVal val="ppt_w"/>
                                          </p:val>
                                        </p:tav>
                                        <p:tav tm="100000">
                                          <p:val>
                                            <p:fltVal val="0"/>
                                          </p:val>
                                        </p:tav>
                                      </p:tavLst>
                                    </p:anim>
                                    <p:anim calcmode="lin" valueType="num">
                                      <p:cBhvr>
                                        <p:cTn id="296" dur="500"/>
                                        <p:tgtEl>
                                          <p:spTgt spid="91"/>
                                        </p:tgtEl>
                                        <p:attrNameLst>
                                          <p:attrName>ppt_h</p:attrName>
                                        </p:attrNameLst>
                                      </p:cBhvr>
                                      <p:tavLst>
                                        <p:tav tm="0">
                                          <p:val>
                                            <p:strVal val="ppt_h"/>
                                          </p:val>
                                        </p:tav>
                                        <p:tav tm="100000">
                                          <p:val>
                                            <p:strVal val="ppt_h"/>
                                          </p:val>
                                        </p:tav>
                                      </p:tavLst>
                                    </p:anim>
                                    <p:set>
                                      <p:cBhvr>
                                        <p:cTn id="297" dur="1" fill="hold">
                                          <p:stCondLst>
                                            <p:cond delay="499"/>
                                          </p:stCondLst>
                                        </p:cTn>
                                        <p:tgtEl>
                                          <p:spTgt spid="91"/>
                                        </p:tgtEl>
                                        <p:attrNameLst>
                                          <p:attrName>style.visibility</p:attrName>
                                        </p:attrNameLst>
                                      </p:cBhvr>
                                      <p:to>
                                        <p:strVal val="hidden"/>
                                      </p:to>
                                    </p:set>
                                  </p:childTnLst>
                                </p:cTn>
                              </p:par>
                            </p:childTnLst>
                          </p:cTn>
                        </p:par>
                      </p:childTnLst>
                    </p:cTn>
                  </p:par>
                  <p:par>
                    <p:cTn id="298" fill="hold">
                      <p:stCondLst>
                        <p:cond delay="indefinite"/>
                      </p:stCondLst>
                      <p:childTnLst>
                        <p:par>
                          <p:cTn id="299" fill="hold">
                            <p:stCondLst>
                              <p:cond delay="0"/>
                            </p:stCondLst>
                            <p:childTnLst>
                              <p:par>
                                <p:cTn id="300" presetID="17" presetClass="exit" presetSubtype="10" fill="hold" grpId="0" nodeType="clickEffect">
                                  <p:stCondLst>
                                    <p:cond delay="0"/>
                                  </p:stCondLst>
                                  <p:childTnLst>
                                    <p:anim calcmode="lin" valueType="num">
                                      <p:cBhvr>
                                        <p:cTn id="301" dur="500"/>
                                        <p:tgtEl>
                                          <p:spTgt spid="66"/>
                                        </p:tgtEl>
                                        <p:attrNameLst>
                                          <p:attrName>ppt_w</p:attrName>
                                        </p:attrNameLst>
                                      </p:cBhvr>
                                      <p:tavLst>
                                        <p:tav tm="0">
                                          <p:val>
                                            <p:strVal val="ppt_w"/>
                                          </p:val>
                                        </p:tav>
                                        <p:tav tm="100000">
                                          <p:val>
                                            <p:fltVal val="0"/>
                                          </p:val>
                                        </p:tav>
                                      </p:tavLst>
                                    </p:anim>
                                    <p:anim calcmode="lin" valueType="num">
                                      <p:cBhvr>
                                        <p:cTn id="302" dur="500"/>
                                        <p:tgtEl>
                                          <p:spTgt spid="66"/>
                                        </p:tgtEl>
                                        <p:attrNameLst>
                                          <p:attrName>ppt_h</p:attrName>
                                        </p:attrNameLst>
                                      </p:cBhvr>
                                      <p:tavLst>
                                        <p:tav tm="0">
                                          <p:val>
                                            <p:strVal val="ppt_h"/>
                                          </p:val>
                                        </p:tav>
                                        <p:tav tm="100000">
                                          <p:val>
                                            <p:strVal val="ppt_h"/>
                                          </p:val>
                                        </p:tav>
                                      </p:tavLst>
                                    </p:anim>
                                    <p:set>
                                      <p:cBhvr>
                                        <p:cTn id="303" dur="1" fill="hold">
                                          <p:stCondLst>
                                            <p:cond delay="499"/>
                                          </p:stCondLst>
                                        </p:cTn>
                                        <p:tgtEl>
                                          <p:spTgt spid="66"/>
                                        </p:tgtEl>
                                        <p:attrNameLst>
                                          <p:attrName>style.visibility</p:attrName>
                                        </p:attrNameLst>
                                      </p:cBhvr>
                                      <p:to>
                                        <p:strVal val="hidden"/>
                                      </p:to>
                                    </p:set>
                                  </p:childTnLst>
                                </p:cTn>
                              </p:par>
                            </p:childTnLst>
                          </p:cTn>
                        </p:par>
                        <p:par>
                          <p:cTn id="304" fill="hold">
                            <p:stCondLst>
                              <p:cond delay="500"/>
                            </p:stCondLst>
                            <p:childTnLst>
                              <p:par>
                                <p:cTn id="305" presetID="17" presetClass="entr" presetSubtype="10" fill="hold" nodeType="afterEffect">
                                  <p:stCondLst>
                                    <p:cond delay="0"/>
                                  </p:stCondLst>
                                  <p:childTnLst>
                                    <p:set>
                                      <p:cBhvr>
                                        <p:cTn id="306" dur="1" fill="hold">
                                          <p:stCondLst>
                                            <p:cond delay="0"/>
                                          </p:stCondLst>
                                        </p:cTn>
                                        <p:tgtEl>
                                          <p:spTgt spid="58"/>
                                        </p:tgtEl>
                                        <p:attrNameLst>
                                          <p:attrName>style.visibility</p:attrName>
                                        </p:attrNameLst>
                                      </p:cBhvr>
                                      <p:to>
                                        <p:strVal val="visible"/>
                                      </p:to>
                                    </p:set>
                                    <p:anim calcmode="lin" valueType="num">
                                      <p:cBhvr>
                                        <p:cTn id="307" dur="500" fill="hold"/>
                                        <p:tgtEl>
                                          <p:spTgt spid="58"/>
                                        </p:tgtEl>
                                        <p:attrNameLst>
                                          <p:attrName>ppt_w</p:attrName>
                                        </p:attrNameLst>
                                      </p:cBhvr>
                                      <p:tavLst>
                                        <p:tav tm="0">
                                          <p:val>
                                            <p:fltVal val="0"/>
                                          </p:val>
                                        </p:tav>
                                        <p:tav tm="100000">
                                          <p:val>
                                            <p:strVal val="#ppt_w"/>
                                          </p:val>
                                        </p:tav>
                                      </p:tavLst>
                                    </p:anim>
                                    <p:anim calcmode="lin" valueType="num">
                                      <p:cBhvr>
                                        <p:cTn id="308" dur="5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309" fill="hold">
                      <p:stCondLst>
                        <p:cond delay="indefinite"/>
                      </p:stCondLst>
                      <p:childTnLst>
                        <p:par>
                          <p:cTn id="310" fill="hold">
                            <p:stCondLst>
                              <p:cond delay="0"/>
                            </p:stCondLst>
                            <p:childTnLst>
                              <p:par>
                                <p:cTn id="311" presetID="1" presetClass="entr" presetSubtype="0" fill="hold" grpId="0" nodeType="clickEffect">
                                  <p:stCondLst>
                                    <p:cond delay="0"/>
                                  </p:stCondLst>
                                  <p:childTnLst>
                                    <p:set>
                                      <p:cBhvr>
                                        <p:cTn id="312" dur="1" fill="hold">
                                          <p:stCondLst>
                                            <p:cond delay="0"/>
                                          </p:stCondLst>
                                        </p:cTn>
                                        <p:tgtEl>
                                          <p:spTgt spid="93"/>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3" presetClass="exit" presetSubtype="10" fill="hold" grpId="0" nodeType="clickEffect">
                                  <p:stCondLst>
                                    <p:cond delay="0"/>
                                  </p:stCondLst>
                                  <p:childTnLst>
                                    <p:animEffect transition="out" filter="blinds(horizontal)">
                                      <p:cBhvr>
                                        <p:cTn id="316" dur="500"/>
                                        <p:tgtEl>
                                          <p:spTgt spid="92"/>
                                        </p:tgtEl>
                                      </p:cBhvr>
                                    </p:animEffect>
                                    <p:set>
                                      <p:cBhvr>
                                        <p:cTn id="317" dur="1" fill="hold">
                                          <p:stCondLst>
                                            <p:cond delay="499"/>
                                          </p:stCondLst>
                                        </p:cTn>
                                        <p:tgtEl>
                                          <p:spTgt spid="92"/>
                                        </p:tgtEl>
                                        <p:attrNameLst>
                                          <p:attrName>style.visibility</p:attrName>
                                        </p:attrNameLst>
                                      </p:cBhvr>
                                      <p:to>
                                        <p:strVal val="hidden"/>
                                      </p:to>
                                    </p:set>
                                  </p:childTnLst>
                                </p:cTn>
                              </p:par>
                            </p:childTnLst>
                          </p:cTn>
                        </p:par>
                      </p:childTnLst>
                    </p:cTn>
                  </p:par>
                  <p:par>
                    <p:cTn id="318" fill="hold">
                      <p:stCondLst>
                        <p:cond delay="indefinite"/>
                      </p:stCondLst>
                      <p:childTnLst>
                        <p:par>
                          <p:cTn id="319" fill="hold">
                            <p:stCondLst>
                              <p:cond delay="0"/>
                            </p:stCondLst>
                            <p:childTnLst>
                              <p:par>
                                <p:cTn id="320" presetID="1" presetClass="exit" presetSubtype="0" fill="hold" grpId="1" nodeType="clickEffect">
                                  <p:stCondLst>
                                    <p:cond delay="0"/>
                                  </p:stCondLst>
                                  <p:childTnLst>
                                    <p:set>
                                      <p:cBhvr>
                                        <p:cTn id="321" dur="1" fill="hold">
                                          <p:stCondLst>
                                            <p:cond delay="0"/>
                                          </p:stCondLst>
                                        </p:cTn>
                                        <p:tgtEl>
                                          <p:spTgt spid="93"/>
                                        </p:tgtEl>
                                        <p:attrNameLst>
                                          <p:attrName>style.visibility</p:attrName>
                                        </p:attrNameLst>
                                      </p:cBhvr>
                                      <p:to>
                                        <p:strVal val="hidden"/>
                                      </p:to>
                                    </p:set>
                                  </p:childTnLst>
                                </p:cTn>
                              </p:par>
                            </p:childTnLst>
                          </p:cTn>
                        </p:par>
                      </p:childTnLst>
                    </p:cTn>
                  </p:par>
                  <p:par>
                    <p:cTn id="322" fill="hold">
                      <p:stCondLst>
                        <p:cond delay="indefinite"/>
                      </p:stCondLst>
                      <p:childTnLst>
                        <p:par>
                          <p:cTn id="323" fill="hold">
                            <p:stCondLst>
                              <p:cond delay="0"/>
                            </p:stCondLst>
                            <p:childTnLst>
                              <p:par>
                                <p:cTn id="324" presetID="17" presetClass="exit" presetSubtype="10" fill="hold" grpId="2" nodeType="clickEffect">
                                  <p:stCondLst>
                                    <p:cond delay="0"/>
                                  </p:stCondLst>
                                  <p:childTnLst>
                                    <p:anim calcmode="lin" valueType="num">
                                      <p:cBhvr>
                                        <p:cTn id="325" dur="500"/>
                                        <p:tgtEl>
                                          <p:spTgt spid="93"/>
                                        </p:tgtEl>
                                        <p:attrNameLst>
                                          <p:attrName>ppt_w</p:attrName>
                                        </p:attrNameLst>
                                      </p:cBhvr>
                                      <p:tavLst>
                                        <p:tav tm="0">
                                          <p:val>
                                            <p:strVal val="ppt_w"/>
                                          </p:val>
                                        </p:tav>
                                        <p:tav tm="100000">
                                          <p:val>
                                            <p:fltVal val="0"/>
                                          </p:val>
                                        </p:tav>
                                      </p:tavLst>
                                    </p:anim>
                                    <p:anim calcmode="lin" valueType="num">
                                      <p:cBhvr>
                                        <p:cTn id="326" dur="500"/>
                                        <p:tgtEl>
                                          <p:spTgt spid="93"/>
                                        </p:tgtEl>
                                        <p:attrNameLst>
                                          <p:attrName>ppt_h</p:attrName>
                                        </p:attrNameLst>
                                      </p:cBhvr>
                                      <p:tavLst>
                                        <p:tav tm="0">
                                          <p:val>
                                            <p:strVal val="ppt_h"/>
                                          </p:val>
                                        </p:tav>
                                        <p:tav tm="100000">
                                          <p:val>
                                            <p:strVal val="ppt_h"/>
                                          </p:val>
                                        </p:tav>
                                      </p:tavLst>
                                    </p:anim>
                                    <p:set>
                                      <p:cBhvr>
                                        <p:cTn id="327" dur="1" fill="hold">
                                          <p:stCondLst>
                                            <p:cond delay="499"/>
                                          </p:stCondLst>
                                        </p:cTn>
                                        <p:tgtEl>
                                          <p:spTgt spid="93"/>
                                        </p:tgtEl>
                                        <p:attrNameLst>
                                          <p:attrName>style.visibility</p:attrName>
                                        </p:attrNameLst>
                                      </p:cBhvr>
                                      <p:to>
                                        <p:strVal val="hidden"/>
                                      </p:to>
                                    </p:set>
                                  </p:childTnLst>
                                </p:cTn>
                              </p:par>
                            </p:childTnLst>
                          </p:cTn>
                        </p:par>
                      </p:childTnLst>
                    </p:cTn>
                  </p:par>
                  <p:par>
                    <p:cTn id="328" fill="hold">
                      <p:stCondLst>
                        <p:cond delay="indefinite"/>
                      </p:stCondLst>
                      <p:childTnLst>
                        <p:par>
                          <p:cTn id="329" fill="hold">
                            <p:stCondLst>
                              <p:cond delay="0"/>
                            </p:stCondLst>
                            <p:childTnLst>
                              <p:par>
                                <p:cTn id="330" presetID="17" presetClass="exit" presetSubtype="10" fill="hold" grpId="0" nodeType="clickEffect">
                                  <p:stCondLst>
                                    <p:cond delay="0"/>
                                  </p:stCondLst>
                                  <p:childTnLst>
                                    <p:anim calcmode="lin" valueType="num">
                                      <p:cBhvr>
                                        <p:cTn id="331" dur="500"/>
                                        <p:tgtEl>
                                          <p:spTgt spid="69"/>
                                        </p:tgtEl>
                                        <p:attrNameLst>
                                          <p:attrName>ppt_w</p:attrName>
                                        </p:attrNameLst>
                                      </p:cBhvr>
                                      <p:tavLst>
                                        <p:tav tm="0">
                                          <p:val>
                                            <p:strVal val="ppt_w"/>
                                          </p:val>
                                        </p:tav>
                                        <p:tav tm="100000">
                                          <p:val>
                                            <p:fltVal val="0"/>
                                          </p:val>
                                        </p:tav>
                                      </p:tavLst>
                                    </p:anim>
                                    <p:anim calcmode="lin" valueType="num">
                                      <p:cBhvr>
                                        <p:cTn id="332" dur="500"/>
                                        <p:tgtEl>
                                          <p:spTgt spid="69"/>
                                        </p:tgtEl>
                                        <p:attrNameLst>
                                          <p:attrName>ppt_h</p:attrName>
                                        </p:attrNameLst>
                                      </p:cBhvr>
                                      <p:tavLst>
                                        <p:tav tm="0">
                                          <p:val>
                                            <p:strVal val="ppt_h"/>
                                          </p:val>
                                        </p:tav>
                                        <p:tav tm="100000">
                                          <p:val>
                                            <p:strVal val="ppt_h"/>
                                          </p:val>
                                        </p:tav>
                                      </p:tavLst>
                                    </p:anim>
                                    <p:set>
                                      <p:cBhvr>
                                        <p:cTn id="333" dur="1" fill="hold">
                                          <p:stCondLst>
                                            <p:cond delay="499"/>
                                          </p:stCondLst>
                                        </p:cTn>
                                        <p:tgtEl>
                                          <p:spTgt spid="69"/>
                                        </p:tgtEl>
                                        <p:attrNameLst>
                                          <p:attrName>style.visibility</p:attrName>
                                        </p:attrNameLst>
                                      </p:cBhvr>
                                      <p:to>
                                        <p:strVal val="hidden"/>
                                      </p:to>
                                    </p:set>
                                  </p:childTnLst>
                                </p:cTn>
                              </p:par>
                            </p:childTnLst>
                          </p:cTn>
                        </p:par>
                        <p:par>
                          <p:cTn id="334" fill="hold">
                            <p:stCondLst>
                              <p:cond delay="500"/>
                            </p:stCondLst>
                            <p:childTnLst>
                              <p:par>
                                <p:cTn id="335" presetID="17" presetClass="entr" presetSubtype="10" fill="hold" nodeType="afterEffect">
                                  <p:stCondLst>
                                    <p:cond delay="0"/>
                                  </p:stCondLst>
                                  <p:childTnLst>
                                    <p:set>
                                      <p:cBhvr>
                                        <p:cTn id="336" dur="1" fill="hold">
                                          <p:stCondLst>
                                            <p:cond delay="0"/>
                                          </p:stCondLst>
                                        </p:cTn>
                                        <p:tgtEl>
                                          <p:spTgt spid="5"/>
                                        </p:tgtEl>
                                        <p:attrNameLst>
                                          <p:attrName>style.visibility</p:attrName>
                                        </p:attrNameLst>
                                      </p:cBhvr>
                                      <p:to>
                                        <p:strVal val="visible"/>
                                      </p:to>
                                    </p:set>
                                    <p:anim calcmode="lin" valueType="num">
                                      <p:cBhvr>
                                        <p:cTn id="337" dur="500" fill="hold"/>
                                        <p:tgtEl>
                                          <p:spTgt spid="5"/>
                                        </p:tgtEl>
                                        <p:attrNameLst>
                                          <p:attrName>ppt_w</p:attrName>
                                        </p:attrNameLst>
                                      </p:cBhvr>
                                      <p:tavLst>
                                        <p:tav tm="0">
                                          <p:val>
                                            <p:fltVal val="0"/>
                                          </p:val>
                                        </p:tav>
                                        <p:tav tm="100000">
                                          <p:val>
                                            <p:strVal val="#ppt_w"/>
                                          </p:val>
                                        </p:tav>
                                      </p:tavLst>
                                    </p:anim>
                                    <p:anim calcmode="lin" valueType="num">
                                      <p:cBhvr>
                                        <p:cTn id="33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p:bldP spid="71" grpId="1"/>
      <p:bldP spid="72" grpId="0"/>
      <p:bldP spid="73" grpId="0"/>
      <p:bldP spid="73" grpId="1"/>
      <p:bldP spid="74" grpId="0"/>
      <p:bldP spid="75" grpId="0"/>
      <p:bldP spid="75" grpId="1"/>
      <p:bldP spid="76" grpId="0"/>
      <p:bldP spid="77" grpId="0"/>
      <p:bldP spid="77" grpId="1"/>
      <p:bldP spid="78" grpId="0"/>
      <p:bldP spid="79" grpId="0"/>
      <p:bldP spid="79" grpId="1"/>
      <p:bldP spid="79" grpId="2"/>
      <p:bldP spid="80" grpId="0"/>
      <p:bldP spid="81" grpId="0"/>
      <p:bldP spid="81" grpId="1"/>
      <p:bldP spid="81" grpId="2"/>
      <p:bldP spid="82" grpId="0"/>
      <p:bldP spid="83" grpId="0"/>
      <p:bldP spid="83" grpId="1"/>
      <p:bldP spid="83" grpId="2"/>
      <p:bldP spid="84" grpId="0"/>
      <p:bldP spid="85" grpId="0"/>
      <p:bldP spid="85" grpId="1"/>
      <p:bldP spid="85" grpId="2"/>
      <p:bldP spid="86" grpId="0"/>
      <p:bldP spid="87" grpId="0"/>
      <p:bldP spid="87" grpId="1"/>
      <p:bldP spid="87" grpId="2"/>
      <p:bldP spid="88" grpId="0"/>
      <p:bldP spid="89" grpId="0"/>
      <p:bldP spid="89" grpId="1"/>
      <p:bldP spid="89" grpId="2"/>
      <p:bldP spid="90" grpId="0"/>
      <p:bldP spid="91" grpId="0"/>
      <p:bldP spid="91" grpId="1"/>
      <p:bldP spid="91" grpId="2"/>
      <p:bldP spid="92" grpId="0"/>
      <p:bldP spid="93" grpId="0"/>
      <p:bldP spid="93" grpId="1"/>
      <p:bldP spid="93"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263527"/>
          </a:xfrm>
          <a:prstGeom prst="rect">
            <a:avLst/>
          </a:prstGeom>
          <a:noFill/>
        </p:spPr>
        <p:txBody>
          <a:bodyPr wrap="square" rtlCol="0">
            <a:spAutoFit/>
          </a:bodyPr>
          <a:lstStyle/>
          <a:p>
            <a:pPr algn="ctr"/>
            <a:r>
              <a:rPr lang="en-US" sz="2400" b="1" u="sng" dirty="0" smtClean="0">
                <a:latin typeface="Comic Sans MS" pitchFamily="66" charset="0"/>
              </a:rPr>
              <a:t>What should Lampedusa do? </a:t>
            </a:r>
          </a:p>
          <a:p>
            <a:pPr>
              <a:lnSpc>
                <a:spcPct val="150000"/>
              </a:lnSpc>
            </a:pPr>
            <a:r>
              <a:rPr lang="en-US" sz="2000" dirty="0" smtClean="0">
                <a:latin typeface="Comic Sans MS" pitchFamily="66" charset="0"/>
              </a:rPr>
              <a:t>During today’s lesson you will build up a case study on migration into European countries. </a:t>
            </a:r>
          </a:p>
          <a:p>
            <a:pPr>
              <a:lnSpc>
                <a:spcPct val="150000"/>
              </a:lnSpc>
            </a:pPr>
            <a:endParaRPr lang="en-US" sz="2000" dirty="0">
              <a:latin typeface="Comic Sans MS" pitchFamily="66" charset="0"/>
            </a:endParaRPr>
          </a:p>
          <a:p>
            <a:pPr>
              <a:lnSpc>
                <a:spcPct val="150000"/>
              </a:lnSpc>
            </a:pPr>
            <a:r>
              <a:rPr lang="en-US" sz="2000" dirty="0" smtClean="0">
                <a:latin typeface="Comic Sans MS" pitchFamily="66" charset="0"/>
              </a:rPr>
              <a:t>By the end of the lesson you will have:</a:t>
            </a:r>
          </a:p>
          <a:p>
            <a:pPr>
              <a:lnSpc>
                <a:spcPct val="150000"/>
              </a:lnSpc>
            </a:pPr>
            <a:endParaRPr lang="en-US" sz="2000" dirty="0">
              <a:latin typeface="Comic Sans MS" pitchFamily="66" charset="0"/>
            </a:endParaRPr>
          </a:p>
          <a:p>
            <a:pPr marL="342900" indent="-342900">
              <a:lnSpc>
                <a:spcPct val="150000"/>
              </a:lnSpc>
              <a:buFont typeface="Arial" panose="020B0604020202020204" pitchFamily="34" charset="0"/>
              <a:buChar char="•"/>
            </a:pPr>
            <a:r>
              <a:rPr lang="en-US" sz="2000" dirty="0" smtClean="0">
                <a:latin typeface="Comic Sans MS" pitchFamily="66" charset="0"/>
              </a:rPr>
              <a:t>Revised key terms linked to migration </a:t>
            </a:r>
          </a:p>
          <a:p>
            <a:pPr marL="342900" indent="-342900">
              <a:lnSpc>
                <a:spcPct val="150000"/>
              </a:lnSpc>
              <a:buFont typeface="Arial" panose="020B0604020202020204" pitchFamily="34" charset="0"/>
              <a:buChar char="•"/>
            </a:pPr>
            <a:r>
              <a:rPr lang="en-US" sz="2000" dirty="0" smtClean="0">
                <a:latin typeface="Comic Sans MS" pitchFamily="66" charset="0"/>
              </a:rPr>
              <a:t>Used data to identify the push and pull factors causing migration. </a:t>
            </a:r>
          </a:p>
          <a:p>
            <a:pPr marL="342900" indent="-342900">
              <a:lnSpc>
                <a:spcPct val="150000"/>
              </a:lnSpc>
              <a:buFont typeface="Arial" panose="020B0604020202020204" pitchFamily="34" charset="0"/>
              <a:buChar char="•"/>
            </a:pPr>
            <a:r>
              <a:rPr lang="en-US" sz="2000" dirty="0" smtClean="0">
                <a:latin typeface="Comic Sans MS" pitchFamily="66" charset="0"/>
              </a:rPr>
              <a:t>Practiced an exam style question in preparation for your exam in two weeks time.</a:t>
            </a:r>
          </a:p>
          <a:p>
            <a:pPr marL="342900" indent="-342900">
              <a:lnSpc>
                <a:spcPct val="150000"/>
              </a:lnSpc>
              <a:buFont typeface="Arial" panose="020B0604020202020204" pitchFamily="34" charset="0"/>
              <a:buChar char="•"/>
            </a:pPr>
            <a:r>
              <a:rPr lang="en-US" sz="2000" dirty="0" smtClean="0">
                <a:latin typeface="Comic Sans MS" pitchFamily="66" charset="0"/>
              </a:rPr>
              <a:t>Identified the impacts of migration on an Italian island </a:t>
            </a:r>
          </a:p>
          <a:p>
            <a:pPr marL="342900" indent="-342900">
              <a:lnSpc>
                <a:spcPct val="150000"/>
              </a:lnSpc>
              <a:buFont typeface="Arial" panose="020B0604020202020204" pitchFamily="34" charset="0"/>
              <a:buChar char="•"/>
            </a:pPr>
            <a:r>
              <a:rPr lang="en-US" sz="2000" dirty="0" smtClean="0">
                <a:latin typeface="Comic Sans MS" pitchFamily="66" charset="0"/>
              </a:rPr>
              <a:t>Started to develop responses to help reduce the impacts of the migration crisis. </a:t>
            </a:r>
          </a:p>
          <a:p>
            <a:endParaRPr lang="en-US" sz="2400" b="1" u="sng" dirty="0" smtClean="0">
              <a:latin typeface="Comic Sans MS" pitchFamily="66" charset="0"/>
            </a:endParaRPr>
          </a:p>
          <a:p>
            <a:pPr algn="ctr"/>
            <a:endParaRPr lang="en-US" sz="2400" b="1" u="sng" dirty="0">
              <a:latin typeface="Comic Sans MS" pitchFamily="66" charset="0"/>
            </a:endParaRPr>
          </a:p>
          <a:p>
            <a:pPr algn="ctr"/>
            <a:endParaRPr lang="en-US" sz="1600" dirty="0" smtClean="0">
              <a:latin typeface="Comic Sans MS" pitchFamily="66" charset="0"/>
            </a:endParaRPr>
          </a:p>
          <a:p>
            <a:endParaRPr lang="en-US" dirty="0"/>
          </a:p>
        </p:txBody>
      </p:sp>
    </p:spTree>
    <p:extLst>
      <p:ext uri="{BB962C8B-B14F-4D97-AF65-F5344CB8AC3E}">
        <p14:creationId xmlns:p14="http://schemas.microsoft.com/office/powerpoint/2010/main" val="3404265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rotWithShape="1">
          <a:blip r:embed="rId4"/>
          <a:srcRect l="14580" t="12594" r="38378" b="14563"/>
          <a:stretch/>
        </p:blipFill>
        <p:spPr>
          <a:xfrm>
            <a:off x="899592" y="476672"/>
            <a:ext cx="6696744" cy="5830106"/>
          </a:xfrm>
          <a:prstGeom prst="rect">
            <a:avLst/>
          </a:prstGeom>
        </p:spPr>
      </p:pic>
    </p:spTree>
    <p:extLst>
      <p:ext uri="{BB962C8B-B14F-4D97-AF65-F5344CB8AC3E}">
        <p14:creationId xmlns:p14="http://schemas.microsoft.com/office/powerpoint/2010/main" val="4706353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0" y="188640"/>
            <a:ext cx="9144000" cy="6986528"/>
          </a:xfrm>
          <a:prstGeom prst="rect">
            <a:avLst/>
          </a:prstGeom>
          <a:noFill/>
        </p:spPr>
        <p:txBody>
          <a:bodyPr wrap="square" rtlCol="0">
            <a:spAutoFit/>
          </a:bodyPr>
          <a:lstStyle/>
          <a:p>
            <a:pPr algn="ctr"/>
            <a:r>
              <a:rPr lang="en-US" sz="2400" b="1" u="sng" dirty="0" smtClean="0">
                <a:latin typeface="Comic Sans MS" pitchFamily="66" charset="0"/>
              </a:rPr>
              <a:t>What should Lampedusa do? </a:t>
            </a:r>
          </a:p>
          <a:p>
            <a:pPr>
              <a:lnSpc>
                <a:spcPct val="150000"/>
              </a:lnSpc>
            </a:pPr>
            <a:r>
              <a:rPr lang="en-US" sz="2000" dirty="0" smtClean="0">
                <a:latin typeface="Comic Sans MS" pitchFamily="66" charset="0"/>
              </a:rPr>
              <a:t>During today’s lesson you will build up a case study linked to migration into an EU country. </a:t>
            </a:r>
          </a:p>
          <a:p>
            <a:pPr>
              <a:lnSpc>
                <a:spcPct val="150000"/>
              </a:lnSpc>
            </a:pPr>
            <a:endParaRPr lang="en-US" sz="2000" dirty="0">
              <a:latin typeface="Comic Sans MS" pitchFamily="66" charset="0"/>
            </a:endParaRPr>
          </a:p>
          <a:p>
            <a:pPr>
              <a:lnSpc>
                <a:spcPct val="150000"/>
              </a:lnSpc>
            </a:pPr>
            <a:r>
              <a:rPr lang="en-US" sz="2000" dirty="0" smtClean="0">
                <a:latin typeface="Comic Sans MS" pitchFamily="66" charset="0"/>
              </a:rPr>
              <a:t>By the end of the lesson you will have:</a:t>
            </a:r>
          </a:p>
          <a:p>
            <a:pPr>
              <a:lnSpc>
                <a:spcPct val="150000"/>
              </a:lnSpc>
            </a:pPr>
            <a:endParaRPr lang="en-US" sz="2000" dirty="0">
              <a:latin typeface="Comic Sans MS" pitchFamily="66" charset="0"/>
            </a:endParaRPr>
          </a:p>
          <a:p>
            <a:pPr marL="342900" indent="-342900">
              <a:lnSpc>
                <a:spcPct val="150000"/>
              </a:lnSpc>
              <a:buFont typeface="Arial" panose="020B0604020202020204" pitchFamily="34" charset="0"/>
              <a:buChar char="•"/>
            </a:pPr>
            <a:r>
              <a:rPr lang="en-US" sz="2000" dirty="0" smtClean="0">
                <a:latin typeface="Comic Sans MS" pitchFamily="66" charset="0"/>
              </a:rPr>
              <a:t>Revised </a:t>
            </a:r>
            <a:r>
              <a:rPr lang="en-US" sz="2000" dirty="0" smtClean="0">
                <a:solidFill>
                  <a:srgbClr val="FF0000"/>
                </a:solidFill>
                <a:latin typeface="Comic Sans MS" pitchFamily="66" charset="0"/>
              </a:rPr>
              <a:t>key terms </a:t>
            </a:r>
            <a:r>
              <a:rPr lang="en-US" sz="2000" dirty="0" smtClean="0">
                <a:latin typeface="Comic Sans MS" pitchFamily="66" charset="0"/>
              </a:rPr>
              <a:t>linked to</a:t>
            </a:r>
            <a:r>
              <a:rPr lang="en-US" sz="2000" dirty="0" smtClean="0">
                <a:solidFill>
                  <a:srgbClr val="FF0000"/>
                </a:solidFill>
                <a:latin typeface="Comic Sans MS" pitchFamily="66" charset="0"/>
              </a:rPr>
              <a:t> migration </a:t>
            </a:r>
          </a:p>
          <a:p>
            <a:pPr marL="342900" indent="-342900">
              <a:lnSpc>
                <a:spcPct val="150000"/>
              </a:lnSpc>
              <a:buFont typeface="Arial" panose="020B0604020202020204" pitchFamily="34" charset="0"/>
              <a:buChar char="•"/>
            </a:pPr>
            <a:r>
              <a:rPr lang="en-US" sz="2000" dirty="0" smtClean="0">
                <a:latin typeface="Comic Sans MS" pitchFamily="66" charset="0"/>
              </a:rPr>
              <a:t>Used </a:t>
            </a:r>
            <a:r>
              <a:rPr lang="en-US" sz="2000" dirty="0" smtClean="0">
                <a:solidFill>
                  <a:srgbClr val="FF0000"/>
                </a:solidFill>
                <a:latin typeface="Comic Sans MS" pitchFamily="66" charset="0"/>
              </a:rPr>
              <a:t>data</a:t>
            </a:r>
            <a:r>
              <a:rPr lang="en-US" sz="2000" dirty="0" smtClean="0">
                <a:latin typeface="Comic Sans MS" pitchFamily="66" charset="0"/>
              </a:rPr>
              <a:t> to identify the push and pull factors </a:t>
            </a:r>
            <a:r>
              <a:rPr lang="en-US" sz="2000" dirty="0" smtClean="0">
                <a:solidFill>
                  <a:srgbClr val="FF0000"/>
                </a:solidFill>
                <a:latin typeface="Comic Sans MS" pitchFamily="66" charset="0"/>
              </a:rPr>
              <a:t>causing </a:t>
            </a:r>
            <a:r>
              <a:rPr lang="en-US" sz="2000" dirty="0" smtClean="0">
                <a:latin typeface="Comic Sans MS" pitchFamily="66" charset="0"/>
              </a:rPr>
              <a:t>migration. </a:t>
            </a:r>
          </a:p>
          <a:p>
            <a:pPr marL="342900" indent="-342900">
              <a:lnSpc>
                <a:spcPct val="150000"/>
              </a:lnSpc>
              <a:buFont typeface="Arial" panose="020B0604020202020204" pitchFamily="34" charset="0"/>
              <a:buChar char="•"/>
            </a:pPr>
            <a:r>
              <a:rPr lang="en-US" sz="2000" dirty="0" smtClean="0">
                <a:latin typeface="Comic Sans MS" pitchFamily="66" charset="0"/>
              </a:rPr>
              <a:t>Practiced an exam style </a:t>
            </a:r>
            <a:r>
              <a:rPr lang="en-US" sz="2000" dirty="0" smtClean="0">
                <a:solidFill>
                  <a:srgbClr val="FF0000"/>
                </a:solidFill>
                <a:latin typeface="Comic Sans MS" pitchFamily="66" charset="0"/>
              </a:rPr>
              <a:t>question</a:t>
            </a:r>
            <a:r>
              <a:rPr lang="en-US" sz="2000" dirty="0" smtClean="0">
                <a:latin typeface="Comic Sans MS" pitchFamily="66" charset="0"/>
              </a:rPr>
              <a:t> in preparation for your exam next week.</a:t>
            </a:r>
          </a:p>
          <a:p>
            <a:pPr marL="342900" indent="-342900">
              <a:lnSpc>
                <a:spcPct val="150000"/>
              </a:lnSpc>
              <a:buFont typeface="Arial" panose="020B0604020202020204" pitchFamily="34" charset="0"/>
              <a:buChar char="•"/>
            </a:pPr>
            <a:r>
              <a:rPr lang="en-US" sz="2000" dirty="0" smtClean="0">
                <a:latin typeface="Comic Sans MS" pitchFamily="66" charset="0"/>
              </a:rPr>
              <a:t>Identified the </a:t>
            </a:r>
            <a:r>
              <a:rPr lang="en-US" sz="2000" dirty="0" smtClean="0">
                <a:solidFill>
                  <a:srgbClr val="FF0000"/>
                </a:solidFill>
                <a:latin typeface="Comic Sans MS" pitchFamily="66" charset="0"/>
              </a:rPr>
              <a:t>impacts</a:t>
            </a:r>
            <a:r>
              <a:rPr lang="en-US" sz="2000" dirty="0" smtClean="0">
                <a:latin typeface="Comic Sans MS" pitchFamily="66" charset="0"/>
              </a:rPr>
              <a:t> of migration on an Italian island and the </a:t>
            </a:r>
            <a:r>
              <a:rPr lang="en-US" sz="2000" dirty="0" smtClean="0">
                <a:solidFill>
                  <a:srgbClr val="FF0000"/>
                </a:solidFill>
                <a:latin typeface="Comic Sans MS" pitchFamily="66" charset="0"/>
              </a:rPr>
              <a:t>opinions</a:t>
            </a:r>
            <a:r>
              <a:rPr lang="en-US" sz="2000" dirty="0" smtClean="0">
                <a:latin typeface="Comic Sans MS" pitchFamily="66" charset="0"/>
              </a:rPr>
              <a:t> of different interest groups. </a:t>
            </a:r>
          </a:p>
          <a:p>
            <a:pPr marL="342900" indent="-342900">
              <a:lnSpc>
                <a:spcPct val="150000"/>
              </a:lnSpc>
              <a:buFont typeface="Arial" panose="020B0604020202020204" pitchFamily="34" charset="0"/>
              <a:buChar char="•"/>
            </a:pPr>
            <a:r>
              <a:rPr lang="en-US" sz="2000" dirty="0" smtClean="0">
                <a:latin typeface="Comic Sans MS" pitchFamily="66" charset="0"/>
              </a:rPr>
              <a:t>Started to develop </a:t>
            </a:r>
            <a:r>
              <a:rPr lang="en-US" sz="2000" dirty="0" smtClean="0">
                <a:solidFill>
                  <a:srgbClr val="FF0000"/>
                </a:solidFill>
                <a:latin typeface="Comic Sans MS" pitchFamily="66" charset="0"/>
              </a:rPr>
              <a:t>responses</a:t>
            </a:r>
            <a:r>
              <a:rPr lang="en-US" sz="2000" dirty="0" smtClean="0">
                <a:latin typeface="Comic Sans MS" pitchFamily="66" charset="0"/>
              </a:rPr>
              <a:t> to help reduce the impacts of the migration crisis. </a:t>
            </a:r>
          </a:p>
          <a:p>
            <a:pPr algn="ctr"/>
            <a:endParaRPr lang="en-US" sz="1600" dirty="0" smtClean="0">
              <a:latin typeface="Comic Sans MS" pitchFamily="66" charset="0"/>
            </a:endParaRPr>
          </a:p>
          <a:p>
            <a:endParaRPr lang="en-US" dirty="0"/>
          </a:p>
        </p:txBody>
      </p:sp>
    </p:spTree>
    <p:extLst>
      <p:ext uri="{BB962C8B-B14F-4D97-AF65-F5344CB8AC3E}">
        <p14:creationId xmlns:p14="http://schemas.microsoft.com/office/powerpoint/2010/main" val="914183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60648"/>
            <a:ext cx="9144000" cy="1107996"/>
          </a:xfrm>
          <a:prstGeom prst="rect">
            <a:avLst/>
          </a:prstGeom>
          <a:noFill/>
        </p:spPr>
        <p:txBody>
          <a:bodyPr wrap="square" rtlCol="0">
            <a:spAutoFit/>
          </a:bodyPr>
          <a:lstStyle/>
          <a:p>
            <a:pPr algn="ctr"/>
            <a:r>
              <a:rPr lang="en-US" sz="2400" b="1" u="sng" dirty="0" smtClean="0">
                <a:latin typeface="Comic Sans MS" pitchFamily="66" charset="0"/>
              </a:rPr>
              <a:t>Why are so many people arriving on the island of Lampedusa and where are they coming from? </a:t>
            </a:r>
            <a:endParaRPr lang="en-US" sz="1600" dirty="0" smtClean="0">
              <a:latin typeface="Comic Sans MS" pitchFamily="66" charset="0"/>
            </a:endParaRP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874" y="1091129"/>
            <a:ext cx="8112901" cy="4978371"/>
          </a:xfrm>
          <a:prstGeom prst="rect">
            <a:avLst/>
          </a:prstGeom>
        </p:spPr>
      </p:pic>
      <p:pic>
        <p:nvPicPr>
          <p:cNvPr id="4" name="Picture 1"/>
          <p:cNvPicPr>
            <a:picLocks noChangeAspect="1" noChangeArrowheads="1"/>
          </p:cNvPicPr>
          <p:nvPr/>
        </p:nvPicPr>
        <p:blipFill rotWithShape="1">
          <a:blip r:embed="rId3" cstate="print"/>
          <a:srcRect l="11438" t="41392" r="19901" b="6250"/>
          <a:stretch/>
        </p:blipFill>
        <p:spPr bwMode="auto">
          <a:xfrm>
            <a:off x="592874" y="1091128"/>
            <a:ext cx="8132852" cy="4978371"/>
          </a:xfrm>
          <a:prstGeom prst="rect">
            <a:avLst/>
          </a:prstGeom>
          <a:noFill/>
          <a:ln w="9525">
            <a:noFill/>
            <a:miter lim="800000"/>
            <a:headEnd/>
            <a:tailEnd/>
          </a:ln>
        </p:spPr>
      </p:pic>
      <p:sp>
        <p:nvSpPr>
          <p:cNvPr id="6" name="TextBox 5"/>
          <p:cNvSpPr txBox="1"/>
          <p:nvPr/>
        </p:nvSpPr>
        <p:spPr>
          <a:xfrm>
            <a:off x="0" y="183446"/>
            <a:ext cx="9144000" cy="984885"/>
          </a:xfrm>
          <a:prstGeom prst="rect">
            <a:avLst/>
          </a:prstGeom>
          <a:noFill/>
        </p:spPr>
        <p:txBody>
          <a:bodyPr wrap="square" rtlCol="0">
            <a:spAutoFit/>
          </a:bodyPr>
          <a:lstStyle/>
          <a:p>
            <a:pPr algn="ctr"/>
            <a:r>
              <a:rPr lang="en-US" sz="2000" b="1" u="sng" dirty="0" smtClean="0">
                <a:latin typeface="Comic Sans MS" pitchFamily="66" charset="0"/>
              </a:rPr>
              <a:t>If you had to get from Syria to Northern Europe,</a:t>
            </a:r>
          </a:p>
          <a:p>
            <a:pPr algn="ctr"/>
            <a:r>
              <a:rPr lang="en-US" sz="2000" b="1" u="sng" dirty="0" smtClean="0">
                <a:latin typeface="Comic Sans MS" pitchFamily="66" charset="0"/>
              </a:rPr>
              <a:t> which way would you go? </a:t>
            </a:r>
            <a:endParaRPr lang="en-US" sz="2000" dirty="0" smtClean="0">
              <a:latin typeface="Comic Sans MS" pitchFamily="66" charset="0"/>
            </a:endParaRPr>
          </a:p>
          <a:p>
            <a:endParaRPr lang="en-US" dirty="0"/>
          </a:p>
        </p:txBody>
      </p:sp>
    </p:spTree>
    <p:extLst>
      <p:ext uri="{BB962C8B-B14F-4D97-AF65-F5344CB8AC3E}">
        <p14:creationId xmlns:p14="http://schemas.microsoft.com/office/powerpoint/2010/main" val="230082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10" fill="hold"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strVal val="ppt_h"/>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0" nodeType="clickEffect">
                                  <p:stCondLst>
                                    <p:cond delay="0"/>
                                  </p:stCondLst>
                                  <p:childTnLst>
                                    <p:animEffect transition="out" filter="blinds(horizontal)">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0601"/>
            <a:ext cx="9144000" cy="1200329"/>
          </a:xfrm>
          <a:prstGeom prst="rect">
            <a:avLst/>
          </a:prstGeom>
          <a:solidFill>
            <a:schemeClr val="accent5">
              <a:lumMod val="40000"/>
              <a:lumOff val="60000"/>
            </a:schemeClr>
          </a:solidFill>
        </p:spPr>
        <p:txBody>
          <a:bodyPr wrap="square" rtlCol="0">
            <a:spAutoFit/>
          </a:bodyPr>
          <a:lstStyle/>
          <a:p>
            <a:pPr algn="ctr"/>
            <a:r>
              <a:rPr lang="en-GB" sz="2400" dirty="0" smtClean="0"/>
              <a:t>With reference to places you have studied and using the data provided, outline and explain the factors which are causing high levels of migration between developed and developing countries. 6 marks </a:t>
            </a:r>
            <a:endParaRPr lang="en-GB" dirty="0"/>
          </a:p>
        </p:txBody>
      </p:sp>
      <p:pic>
        <p:nvPicPr>
          <p:cNvPr id="4" name="Picture 3" descr="http://www.wix.com/blog/wp-content/uploads/2010/10/keywords.jpg">
            <a:hlinkClick r:id="rId2"/>
          </p:cNvPr>
          <p:cNvPicPr>
            <a:picLocks noChangeAspect="1" noChangeArrowheads="1"/>
          </p:cNvPicPr>
          <p:nvPr/>
        </p:nvPicPr>
        <p:blipFill>
          <a:blip r:embed="rId3" cstate="print"/>
          <a:srcRect/>
          <a:stretch>
            <a:fillRect/>
          </a:stretch>
        </p:blipFill>
        <p:spPr bwMode="auto">
          <a:xfrm>
            <a:off x="4211960" y="5805264"/>
            <a:ext cx="1152128" cy="784544"/>
          </a:xfrm>
          <a:prstGeom prst="rect">
            <a:avLst/>
          </a:prstGeom>
          <a:noFill/>
          <a:ln w="76200">
            <a:solidFill>
              <a:srgbClr val="0070C0"/>
            </a:solidFill>
          </a:ln>
        </p:spPr>
      </p:pic>
      <p:pic>
        <p:nvPicPr>
          <p:cNvPr id="5" name="Picture 6" descr="http://www.skill-guru.com/sat/wp-content/uploads/2011/02/Connectives.pdf.03.jpg">
            <a:hlinkClick r:id="rId4"/>
          </p:cNvPr>
          <p:cNvPicPr>
            <a:picLocks noChangeAspect="1" noChangeArrowheads="1"/>
          </p:cNvPicPr>
          <p:nvPr/>
        </p:nvPicPr>
        <p:blipFill>
          <a:blip r:embed="rId5" cstate="print"/>
          <a:srcRect/>
          <a:stretch>
            <a:fillRect/>
          </a:stretch>
        </p:blipFill>
        <p:spPr bwMode="auto">
          <a:xfrm>
            <a:off x="6372200" y="5877272"/>
            <a:ext cx="953421" cy="675567"/>
          </a:xfrm>
          <a:prstGeom prst="rect">
            <a:avLst/>
          </a:prstGeom>
          <a:noFill/>
          <a:ln w="76200">
            <a:solidFill>
              <a:srgbClr val="00B050"/>
            </a:solidFill>
          </a:ln>
        </p:spPr>
      </p:pic>
      <p:pic>
        <p:nvPicPr>
          <p:cNvPr id="6" name="Picture 2" descr="Free political world map">
            <a:hlinkClick r:id="rId6"/>
          </p:cNvPr>
          <p:cNvPicPr>
            <a:picLocks noChangeAspect="1" noChangeArrowheads="1"/>
          </p:cNvPicPr>
          <p:nvPr/>
        </p:nvPicPr>
        <p:blipFill>
          <a:blip r:embed="rId7" cstate="print"/>
          <a:srcRect/>
          <a:stretch>
            <a:fillRect/>
          </a:stretch>
        </p:blipFill>
        <p:spPr bwMode="auto">
          <a:xfrm>
            <a:off x="1763688" y="5877272"/>
            <a:ext cx="1368152" cy="684076"/>
          </a:xfrm>
          <a:prstGeom prst="rect">
            <a:avLst/>
          </a:prstGeom>
          <a:noFill/>
          <a:ln w="76200">
            <a:solidFill>
              <a:srgbClr val="FF0000"/>
            </a:solidFill>
          </a:ln>
        </p:spPr>
      </p:pic>
      <p:sp>
        <p:nvSpPr>
          <p:cNvPr id="8" name="Heart 7"/>
          <p:cNvSpPr/>
          <p:nvPr/>
        </p:nvSpPr>
        <p:spPr>
          <a:xfrm>
            <a:off x="7596336" y="4869160"/>
            <a:ext cx="1368152" cy="1656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740352" y="5373216"/>
            <a:ext cx="1077056" cy="307777"/>
          </a:xfrm>
          <a:prstGeom prst="rect">
            <a:avLst/>
          </a:prstGeom>
          <a:noFill/>
        </p:spPr>
        <p:txBody>
          <a:bodyPr wrap="square" rtlCol="0">
            <a:spAutoFit/>
          </a:bodyPr>
          <a:lstStyle/>
          <a:p>
            <a:pPr algn="ctr"/>
            <a:r>
              <a:rPr lang="en-GB" sz="1400" dirty="0" smtClean="0">
                <a:solidFill>
                  <a:schemeClr val="bg1"/>
                </a:solidFill>
              </a:rPr>
              <a:t>Connectives</a:t>
            </a:r>
            <a:endParaRPr lang="en-GB" sz="1400" dirty="0">
              <a:solidFill>
                <a:schemeClr val="bg1"/>
              </a:solidFill>
            </a:endParaRPr>
          </a:p>
        </p:txBody>
      </p:sp>
      <p:pic>
        <p:nvPicPr>
          <p:cNvPr id="7" name="Picture 2" descr="http://www.samsykes.com/wp/wp-content/uploads/2011/12/interview.jpeg"/>
          <p:cNvPicPr>
            <a:picLocks noChangeAspect="1" noChangeArrowheads="1"/>
          </p:cNvPicPr>
          <p:nvPr/>
        </p:nvPicPr>
        <p:blipFill>
          <a:blip r:embed="rId8" cstate="print"/>
          <a:srcRect/>
          <a:stretch>
            <a:fillRect/>
          </a:stretch>
        </p:blipFill>
        <p:spPr bwMode="auto">
          <a:xfrm>
            <a:off x="0" y="5013176"/>
            <a:ext cx="1367136" cy="1708920"/>
          </a:xfrm>
          <a:prstGeom prst="rect">
            <a:avLst/>
          </a:prstGeom>
          <a:noFill/>
        </p:spPr>
      </p:pic>
      <p:pic>
        <p:nvPicPr>
          <p:cNvPr id="17" name="Picture 2"/>
          <p:cNvPicPr>
            <a:picLocks noChangeAspect="1" noChangeArrowheads="1"/>
          </p:cNvPicPr>
          <p:nvPr/>
        </p:nvPicPr>
        <p:blipFill>
          <a:blip r:embed="rId9" cstate="print"/>
          <a:srcRect t="25219" r="12520" b="14735"/>
          <a:stretch>
            <a:fillRect/>
          </a:stretch>
        </p:blipFill>
        <p:spPr bwMode="auto">
          <a:xfrm>
            <a:off x="1225674" y="1658637"/>
            <a:ext cx="6516216" cy="3354539"/>
          </a:xfrm>
          <a:prstGeom prst="rect">
            <a:avLst/>
          </a:prstGeom>
          <a:noFill/>
          <a:ln w="9525">
            <a:noFill/>
            <a:miter lim="800000"/>
            <a:headEnd/>
            <a:tailEnd/>
          </a:ln>
        </p:spPr>
      </p:pic>
    </p:spTree>
    <p:extLst>
      <p:ext uri="{BB962C8B-B14F-4D97-AF65-F5344CB8AC3E}">
        <p14:creationId xmlns:p14="http://schemas.microsoft.com/office/powerpoint/2010/main" val="65225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3"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par>
                                <p:cTn id="22" presetID="3"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par>
                                <p:cTn id="25" presetID="3" presetClass="entr" presetSubtype="1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772816"/>
            <a:ext cx="5756614" cy="3524011"/>
          </a:xfrm>
          <a:prstGeom prst="rect">
            <a:avLst/>
          </a:prstGeom>
        </p:spPr>
      </p:pic>
      <p:sp>
        <p:nvSpPr>
          <p:cNvPr id="4" name="TextBox 3"/>
          <p:cNvSpPr txBox="1"/>
          <p:nvPr/>
        </p:nvSpPr>
        <p:spPr>
          <a:xfrm>
            <a:off x="179512" y="260648"/>
            <a:ext cx="9144000" cy="1107996"/>
          </a:xfrm>
          <a:prstGeom prst="rect">
            <a:avLst/>
          </a:prstGeom>
          <a:noFill/>
        </p:spPr>
        <p:txBody>
          <a:bodyPr wrap="square" rtlCol="0">
            <a:spAutoFit/>
          </a:bodyPr>
          <a:lstStyle/>
          <a:p>
            <a:pPr algn="ctr"/>
            <a:r>
              <a:rPr lang="en-US" sz="2400" b="1" u="sng" dirty="0" smtClean="0">
                <a:latin typeface="Comic Sans MS" pitchFamily="66" charset="0"/>
              </a:rPr>
              <a:t>Why are so many people arriving on the island of Lampedusa and where are they coming from? </a:t>
            </a:r>
            <a:endParaRPr lang="en-US" sz="1600" dirty="0" smtClean="0">
              <a:latin typeface="Comic Sans MS" pitchFamily="66" charset="0"/>
            </a:endParaRPr>
          </a:p>
          <a:p>
            <a:endParaRPr lang="en-US" dirty="0"/>
          </a:p>
        </p:txBody>
      </p:sp>
      <p:sp>
        <p:nvSpPr>
          <p:cNvPr id="2" name="TextBox 1"/>
          <p:cNvSpPr txBox="1"/>
          <p:nvPr/>
        </p:nvSpPr>
        <p:spPr>
          <a:xfrm>
            <a:off x="179512" y="1556792"/>
            <a:ext cx="1368152" cy="369332"/>
          </a:xfrm>
          <a:prstGeom prst="rect">
            <a:avLst/>
          </a:prstGeom>
          <a:noFill/>
        </p:spPr>
        <p:txBody>
          <a:bodyPr wrap="square" rtlCol="0">
            <a:spAutoFit/>
          </a:bodyPr>
          <a:lstStyle/>
          <a:p>
            <a:r>
              <a:rPr lang="en-GB" dirty="0" smtClean="0"/>
              <a:t>Push factors </a:t>
            </a:r>
            <a:endParaRPr lang="en-GB" dirty="0"/>
          </a:p>
        </p:txBody>
      </p:sp>
      <p:sp>
        <p:nvSpPr>
          <p:cNvPr id="5" name="TextBox 4"/>
          <p:cNvSpPr txBox="1"/>
          <p:nvPr/>
        </p:nvSpPr>
        <p:spPr>
          <a:xfrm>
            <a:off x="7736326" y="1588150"/>
            <a:ext cx="1368152" cy="369332"/>
          </a:xfrm>
          <a:prstGeom prst="rect">
            <a:avLst/>
          </a:prstGeom>
          <a:noFill/>
        </p:spPr>
        <p:txBody>
          <a:bodyPr wrap="square" rtlCol="0">
            <a:spAutoFit/>
          </a:bodyPr>
          <a:lstStyle/>
          <a:p>
            <a:r>
              <a:rPr lang="en-GB" dirty="0" smtClean="0"/>
              <a:t>Pull factors </a:t>
            </a:r>
            <a:endParaRPr lang="en-GB" dirty="0"/>
          </a:p>
        </p:txBody>
      </p:sp>
    </p:spTree>
    <p:extLst>
      <p:ext uri="{BB962C8B-B14F-4D97-AF65-F5344CB8AC3E}">
        <p14:creationId xmlns:p14="http://schemas.microsoft.com/office/powerpoint/2010/main" val="1820507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3177179"/>
              </p:ext>
            </p:extLst>
          </p:nvPr>
        </p:nvGraphicFramePr>
        <p:xfrm>
          <a:off x="345418" y="1788996"/>
          <a:ext cx="8352927" cy="4915023"/>
        </p:xfrm>
        <a:graphic>
          <a:graphicData uri="http://schemas.openxmlformats.org/drawingml/2006/table">
            <a:tbl>
              <a:tblPr firstRow="1" bandRow="1">
                <a:tableStyleId>{5C22544A-7EE6-4342-B048-85BDC9FD1C3A}</a:tableStyleId>
              </a:tblPr>
              <a:tblGrid>
                <a:gridCol w="2880320"/>
                <a:gridCol w="1810170"/>
                <a:gridCol w="1991852"/>
                <a:gridCol w="1670585"/>
              </a:tblGrid>
              <a:tr h="422815">
                <a:tc>
                  <a:txBody>
                    <a:bodyPr/>
                    <a:lstStyle/>
                    <a:p>
                      <a:endParaRPr lang="en-GB" sz="1600" dirty="0"/>
                    </a:p>
                  </a:txBody>
                  <a:tcPr/>
                </a:tc>
                <a:tc>
                  <a:txBody>
                    <a:bodyPr/>
                    <a:lstStyle/>
                    <a:p>
                      <a:r>
                        <a:rPr lang="en-GB" sz="1600" dirty="0" smtClean="0"/>
                        <a:t>Italy </a:t>
                      </a:r>
                      <a:endParaRPr lang="en-GB" sz="1600" dirty="0"/>
                    </a:p>
                  </a:txBody>
                  <a:tcPr/>
                </a:tc>
                <a:tc>
                  <a:txBody>
                    <a:bodyPr/>
                    <a:lstStyle/>
                    <a:p>
                      <a:r>
                        <a:rPr lang="en-GB" sz="1600" dirty="0" smtClean="0"/>
                        <a:t>Syria </a:t>
                      </a:r>
                      <a:endParaRPr lang="en-GB" sz="1600" dirty="0"/>
                    </a:p>
                  </a:txBody>
                  <a:tcPr/>
                </a:tc>
                <a:tc>
                  <a:txBody>
                    <a:bodyPr/>
                    <a:lstStyle/>
                    <a:p>
                      <a:r>
                        <a:rPr lang="en-GB" sz="1600" dirty="0" smtClean="0"/>
                        <a:t>Tunisia</a:t>
                      </a:r>
                      <a:endParaRPr lang="en-GB" sz="1600" dirty="0"/>
                    </a:p>
                  </a:txBody>
                  <a:tcPr/>
                </a:tc>
              </a:tr>
              <a:tr h="422815">
                <a:tc>
                  <a:txBody>
                    <a:bodyPr/>
                    <a:lstStyle/>
                    <a:p>
                      <a:r>
                        <a:rPr lang="en-GB" sz="1600" dirty="0" smtClean="0"/>
                        <a:t>Location</a:t>
                      </a:r>
                      <a:r>
                        <a:rPr lang="en-GB" sz="1600" baseline="0" dirty="0" smtClean="0"/>
                        <a:t> in world </a:t>
                      </a:r>
                      <a:endParaRPr lang="en-GB" sz="1600" dirty="0"/>
                    </a:p>
                  </a:txBody>
                  <a:tcPr/>
                </a:tc>
                <a:tc>
                  <a:txBody>
                    <a:bodyPr/>
                    <a:lstStyle/>
                    <a:p>
                      <a:r>
                        <a:rPr lang="en-GB" sz="1600" dirty="0" smtClean="0"/>
                        <a:t>Europe</a:t>
                      </a:r>
                      <a:endParaRPr lang="en-GB" sz="1600" dirty="0"/>
                    </a:p>
                  </a:txBody>
                  <a:tcPr/>
                </a:tc>
                <a:tc>
                  <a:txBody>
                    <a:bodyPr/>
                    <a:lstStyle/>
                    <a:p>
                      <a:r>
                        <a:rPr lang="en-GB" sz="1600" dirty="0" smtClean="0"/>
                        <a:t>Asia</a:t>
                      </a:r>
                      <a:endParaRPr lang="en-GB" sz="1600" dirty="0"/>
                    </a:p>
                  </a:txBody>
                  <a:tcPr/>
                </a:tc>
                <a:tc>
                  <a:txBody>
                    <a:bodyPr/>
                    <a:lstStyle/>
                    <a:p>
                      <a:r>
                        <a:rPr lang="en-GB" sz="1600" dirty="0" smtClean="0"/>
                        <a:t>Africa</a:t>
                      </a:r>
                      <a:endParaRPr lang="en-GB" sz="1600" dirty="0"/>
                    </a:p>
                  </a:txBody>
                  <a:tcPr/>
                </a:tc>
              </a:tr>
              <a:tr h="422815">
                <a:tc>
                  <a:txBody>
                    <a:bodyPr/>
                    <a:lstStyle/>
                    <a:p>
                      <a:r>
                        <a:rPr lang="en-GB" sz="1600" dirty="0" smtClean="0"/>
                        <a:t>Political systems </a:t>
                      </a:r>
                      <a:endParaRPr lang="en-GB" sz="1600" dirty="0"/>
                    </a:p>
                  </a:txBody>
                  <a:tcPr/>
                </a:tc>
                <a:tc>
                  <a:txBody>
                    <a:bodyPr/>
                    <a:lstStyle/>
                    <a:p>
                      <a:r>
                        <a:rPr lang="en-GB" sz="1600" dirty="0" smtClean="0"/>
                        <a:t>Democracy </a:t>
                      </a:r>
                      <a:endParaRPr lang="en-GB" sz="1600" dirty="0"/>
                    </a:p>
                  </a:txBody>
                  <a:tcPr/>
                </a:tc>
                <a:tc>
                  <a:txBody>
                    <a:bodyPr/>
                    <a:lstStyle/>
                    <a:p>
                      <a:r>
                        <a:rPr lang="en-GB" sz="1600" dirty="0" smtClean="0"/>
                        <a:t>Civil</a:t>
                      </a:r>
                      <a:r>
                        <a:rPr lang="en-GB" sz="1600" baseline="0" dirty="0" smtClean="0"/>
                        <a:t> war </a:t>
                      </a:r>
                      <a:endParaRPr lang="en-GB" sz="1600" dirty="0"/>
                    </a:p>
                  </a:txBody>
                  <a:tcPr/>
                </a:tc>
                <a:tc>
                  <a:txBody>
                    <a:bodyPr/>
                    <a:lstStyle/>
                    <a:p>
                      <a:r>
                        <a:rPr lang="en-GB" sz="1600" dirty="0" smtClean="0"/>
                        <a:t>Democracy </a:t>
                      </a:r>
                      <a:endParaRPr lang="en-GB" sz="1600" dirty="0"/>
                    </a:p>
                  </a:txBody>
                  <a:tcPr/>
                </a:tc>
              </a:tr>
              <a:tr h="422815">
                <a:tc>
                  <a:txBody>
                    <a:bodyPr/>
                    <a:lstStyle/>
                    <a:p>
                      <a:r>
                        <a:rPr lang="en-GB" sz="1600" dirty="0" smtClean="0"/>
                        <a:t>GDP per capita </a:t>
                      </a:r>
                      <a:endParaRPr lang="en-GB" sz="1600" dirty="0"/>
                    </a:p>
                  </a:txBody>
                  <a:tcPr/>
                </a:tc>
                <a:tc>
                  <a:txBody>
                    <a:bodyPr/>
                    <a:lstStyle/>
                    <a:p>
                      <a:r>
                        <a:rPr lang="en-GB" sz="1600" dirty="0" smtClean="0"/>
                        <a:t>29,600</a:t>
                      </a:r>
                      <a:endParaRPr lang="en-GB" sz="1600" dirty="0"/>
                    </a:p>
                  </a:txBody>
                  <a:tcPr/>
                </a:tc>
                <a:tc>
                  <a:txBody>
                    <a:bodyPr/>
                    <a:lstStyle/>
                    <a:p>
                      <a:r>
                        <a:rPr lang="en-GB" sz="1600" dirty="0" smtClean="0"/>
                        <a:t>4,350</a:t>
                      </a:r>
                      <a:endParaRPr lang="en-GB" sz="1600" dirty="0"/>
                    </a:p>
                  </a:txBody>
                  <a:tcPr/>
                </a:tc>
                <a:tc>
                  <a:txBody>
                    <a:bodyPr/>
                    <a:lstStyle/>
                    <a:p>
                      <a:r>
                        <a:rPr lang="en-GB" sz="1600" dirty="0" smtClean="0"/>
                        <a:t>13,770</a:t>
                      </a:r>
                      <a:endParaRPr lang="en-GB" sz="1600" dirty="0"/>
                    </a:p>
                  </a:txBody>
                  <a:tcPr/>
                </a:tc>
              </a:tr>
              <a:tr h="422815">
                <a:tc>
                  <a:txBody>
                    <a:bodyPr/>
                    <a:lstStyle/>
                    <a:p>
                      <a:r>
                        <a:rPr lang="en-GB" sz="1600" dirty="0" smtClean="0"/>
                        <a:t>% working in agriculture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9%</a:t>
                      </a:r>
                    </a:p>
                    <a:p>
                      <a:endParaRPr lang="en-GB" sz="1600" baseline="30000" dirty="0"/>
                    </a:p>
                  </a:txBody>
                  <a:tcPr/>
                </a:tc>
                <a:tc>
                  <a:txBody>
                    <a:bodyPr/>
                    <a:lstStyle/>
                    <a:p>
                      <a:r>
                        <a:rPr lang="en-GB" sz="1600" dirty="0" smtClean="0"/>
                        <a:t>33%</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28%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30000" dirty="0"/>
                    </a:p>
                  </a:txBody>
                  <a:tcPr/>
                </a:tc>
              </a:tr>
              <a:tr h="4782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 of population aged over 60 </a:t>
                      </a:r>
                      <a:endParaRPr lang="en-GB" sz="1600" dirty="0"/>
                    </a:p>
                  </a:txBody>
                  <a:tcPr/>
                </a:tc>
                <a:tc>
                  <a:txBody>
                    <a:bodyPr/>
                    <a:lstStyle/>
                    <a:p>
                      <a:r>
                        <a:rPr lang="en-GB" sz="1600" dirty="0" smtClean="0"/>
                        <a:t>21% </a:t>
                      </a:r>
                      <a:endParaRPr lang="en-GB" sz="1600" dirty="0"/>
                    </a:p>
                  </a:txBody>
                  <a:tcPr/>
                </a:tc>
                <a:tc>
                  <a:txBody>
                    <a:bodyPr/>
                    <a:lstStyle/>
                    <a:p>
                      <a:r>
                        <a:rPr lang="en-GB" sz="1600" dirty="0" smtClean="0"/>
                        <a:t>3.9%</a:t>
                      </a:r>
                      <a:endParaRPr lang="en-GB" sz="1600" dirty="0"/>
                    </a:p>
                  </a:txBody>
                  <a:tcPr/>
                </a:tc>
                <a:tc>
                  <a:txBody>
                    <a:bodyPr/>
                    <a:lstStyle/>
                    <a:p>
                      <a:r>
                        <a:rPr lang="en-GB" sz="1600" dirty="0" smtClean="0"/>
                        <a:t>8% </a:t>
                      </a:r>
                      <a:endParaRPr lang="en-GB" sz="1600" dirty="0"/>
                    </a:p>
                  </a:txBody>
                  <a:tcPr/>
                </a:tc>
              </a:tr>
              <a:tr h="422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Female</a:t>
                      </a:r>
                      <a:r>
                        <a:rPr lang="en-GB" sz="1600" baseline="0" dirty="0" smtClean="0"/>
                        <a:t> </a:t>
                      </a:r>
                      <a:r>
                        <a:rPr lang="en-GB" sz="1600" dirty="0" smtClean="0"/>
                        <a:t>illiteracy rate </a:t>
                      </a:r>
                      <a:endParaRPr lang="en-GB" sz="1600" dirty="0"/>
                    </a:p>
                  </a:txBody>
                  <a:tcPr/>
                </a:tc>
                <a:tc>
                  <a:txBody>
                    <a:bodyPr/>
                    <a:lstStyle/>
                    <a:p>
                      <a:r>
                        <a:rPr lang="en-GB" sz="1600" dirty="0" smtClean="0"/>
                        <a:t>1% </a:t>
                      </a:r>
                      <a:endParaRPr lang="en-GB" sz="1600" dirty="0"/>
                    </a:p>
                  </a:txBody>
                  <a:tcPr/>
                </a:tc>
                <a:tc>
                  <a:txBody>
                    <a:bodyPr/>
                    <a:lstStyle/>
                    <a:p>
                      <a:r>
                        <a:rPr lang="en-GB" sz="1600" dirty="0" smtClean="0"/>
                        <a:t>23%</a:t>
                      </a:r>
                      <a:endParaRPr lang="en-GB" sz="1600" dirty="0"/>
                    </a:p>
                  </a:txBody>
                  <a:tcPr/>
                </a:tc>
                <a:tc>
                  <a:txBody>
                    <a:bodyPr/>
                    <a:lstStyle/>
                    <a:p>
                      <a:r>
                        <a:rPr lang="en-GB" sz="1600" dirty="0" smtClean="0"/>
                        <a:t>29% </a:t>
                      </a:r>
                      <a:endParaRPr lang="en-GB" sz="1600" dirty="0"/>
                    </a:p>
                  </a:txBody>
                  <a:tcPr/>
                </a:tc>
              </a:tr>
              <a:tr h="4412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Doctors per 100,000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r>
                        <a:rPr lang="en-GB" sz="1600" dirty="0" smtClean="0"/>
                        <a:t>370</a:t>
                      </a:r>
                      <a:endParaRPr lang="en-GB" sz="1600" dirty="0"/>
                    </a:p>
                  </a:txBody>
                  <a:tcPr/>
                </a:tc>
                <a:tc>
                  <a:txBody>
                    <a:bodyPr/>
                    <a:lstStyle/>
                    <a:p>
                      <a:r>
                        <a:rPr lang="en-GB" sz="1600" dirty="0" smtClean="0"/>
                        <a:t>55</a:t>
                      </a:r>
                      <a:endParaRPr lang="en-GB" sz="1600" dirty="0"/>
                    </a:p>
                  </a:txBody>
                  <a:tcPr/>
                </a:tc>
                <a:tc>
                  <a:txBody>
                    <a:bodyPr/>
                    <a:lstStyle/>
                    <a:p>
                      <a:r>
                        <a:rPr lang="en-GB" sz="1600" dirty="0" smtClean="0"/>
                        <a:t>131</a:t>
                      </a:r>
                      <a:endParaRPr lang="en-GB" sz="1600" dirty="0"/>
                    </a:p>
                  </a:txBody>
                  <a:tcPr/>
                </a:tc>
              </a:tr>
              <a:tr h="422815">
                <a:tc>
                  <a:txBody>
                    <a:bodyPr/>
                    <a:lstStyle/>
                    <a:p>
                      <a:r>
                        <a:rPr lang="en-GB" sz="1600" dirty="0" smtClean="0"/>
                        <a:t>Human Development Index (the</a:t>
                      </a:r>
                      <a:r>
                        <a:rPr lang="en-GB" sz="1600" baseline="0" dirty="0" smtClean="0"/>
                        <a:t> closer to 1 the higher the quality of life) </a:t>
                      </a:r>
                      <a:endParaRPr lang="en-GB" sz="1600" dirty="0"/>
                    </a:p>
                  </a:txBody>
                  <a:tcPr/>
                </a:tc>
                <a:tc>
                  <a:txBody>
                    <a:bodyPr/>
                    <a:lstStyle/>
                    <a:p>
                      <a:r>
                        <a:rPr lang="en-GB" sz="1600" dirty="0" smtClean="0"/>
                        <a:t>0.854</a:t>
                      </a:r>
                      <a:endParaRPr lang="en-GB" sz="1600" dirty="0"/>
                    </a:p>
                  </a:txBody>
                  <a:tcPr/>
                </a:tc>
                <a:tc>
                  <a:txBody>
                    <a:bodyPr/>
                    <a:lstStyle/>
                    <a:p>
                      <a:r>
                        <a:rPr lang="en-GB" sz="1600" dirty="0" smtClean="0"/>
                        <a:t>0.589</a:t>
                      </a:r>
                      <a:endParaRPr lang="en-GB" sz="1600" dirty="0"/>
                    </a:p>
                  </a:txBody>
                  <a:tcPr/>
                </a:tc>
                <a:tc>
                  <a:txBody>
                    <a:bodyPr/>
                    <a:lstStyle/>
                    <a:p>
                      <a:r>
                        <a:rPr lang="en-GB" sz="1600" dirty="0" smtClean="0"/>
                        <a:t>0.683</a:t>
                      </a:r>
                      <a:endParaRPr lang="en-GB" sz="1600" dirty="0"/>
                    </a:p>
                  </a:txBody>
                  <a:tcPr/>
                </a:tc>
              </a:tr>
              <a:tr h="422815">
                <a:tc>
                  <a:txBody>
                    <a:bodyPr/>
                    <a:lstStyle/>
                    <a:p>
                      <a:r>
                        <a:rPr lang="en-GB" sz="1600" dirty="0" smtClean="0"/>
                        <a:t>Life expectancy</a:t>
                      </a:r>
                      <a:r>
                        <a:rPr lang="en-GB" sz="1600" baseline="0" dirty="0" smtClean="0"/>
                        <a:t> </a:t>
                      </a:r>
                      <a:endParaRPr lang="en-GB" sz="1600" dirty="0"/>
                    </a:p>
                  </a:txBody>
                  <a:tcPr/>
                </a:tc>
                <a:tc>
                  <a:txBody>
                    <a:bodyPr/>
                    <a:lstStyle/>
                    <a:p>
                      <a:r>
                        <a:rPr lang="en-GB" sz="1600" dirty="0" smtClean="0"/>
                        <a:t>82</a:t>
                      </a:r>
                      <a:endParaRPr lang="en-GB" sz="1600" dirty="0"/>
                    </a:p>
                  </a:txBody>
                  <a:tcPr/>
                </a:tc>
                <a:tc>
                  <a:txBody>
                    <a:bodyPr/>
                    <a:lstStyle/>
                    <a:p>
                      <a:r>
                        <a:rPr lang="en-GB" sz="1600" dirty="0" smtClean="0"/>
                        <a:t>68</a:t>
                      </a:r>
                      <a:endParaRPr lang="en-GB" sz="1600" dirty="0"/>
                    </a:p>
                  </a:txBody>
                  <a:tcPr/>
                </a:tc>
                <a:tc>
                  <a:txBody>
                    <a:bodyPr/>
                    <a:lstStyle/>
                    <a:p>
                      <a:r>
                        <a:rPr lang="en-GB" sz="1600" dirty="0" smtClean="0"/>
                        <a:t>74</a:t>
                      </a:r>
                      <a:endParaRPr lang="en-GB" sz="1600" dirty="0"/>
                    </a:p>
                  </a:txBody>
                  <a:tcPr/>
                </a:tc>
              </a:tr>
            </a:tbl>
          </a:graphicData>
        </a:graphic>
      </p:graphicFrame>
      <p:sp>
        <p:nvSpPr>
          <p:cNvPr id="3" name="TextBox 2"/>
          <p:cNvSpPr txBox="1"/>
          <p:nvPr/>
        </p:nvSpPr>
        <p:spPr>
          <a:xfrm>
            <a:off x="0" y="0"/>
            <a:ext cx="9144000" cy="984885"/>
          </a:xfrm>
          <a:prstGeom prst="rect">
            <a:avLst/>
          </a:prstGeom>
          <a:noFill/>
        </p:spPr>
        <p:txBody>
          <a:bodyPr wrap="square" rtlCol="0">
            <a:spAutoFit/>
          </a:bodyPr>
          <a:lstStyle/>
          <a:p>
            <a:pPr algn="ctr"/>
            <a:r>
              <a:rPr lang="en-US" sz="2000" b="1" u="sng" dirty="0" smtClean="0">
                <a:latin typeface="Comic Sans MS" pitchFamily="66" charset="0"/>
              </a:rPr>
              <a:t>Why are so many people arriving on the island of Lampedusa and where are they coming from? </a:t>
            </a:r>
            <a:endParaRPr lang="en-US" sz="2000" dirty="0" smtClean="0">
              <a:latin typeface="Comic Sans MS" pitchFamily="66" charset="0"/>
            </a:endParaRPr>
          </a:p>
          <a:p>
            <a:endParaRPr lang="en-US" dirty="0"/>
          </a:p>
        </p:txBody>
      </p:sp>
      <p:sp>
        <p:nvSpPr>
          <p:cNvPr id="4" name="TextBox 3"/>
          <p:cNvSpPr txBox="1"/>
          <p:nvPr/>
        </p:nvSpPr>
        <p:spPr>
          <a:xfrm>
            <a:off x="321854" y="804111"/>
            <a:ext cx="8640960" cy="954107"/>
          </a:xfrm>
          <a:prstGeom prst="rect">
            <a:avLst/>
          </a:prstGeom>
          <a:noFill/>
        </p:spPr>
        <p:txBody>
          <a:bodyPr wrap="square" rtlCol="0">
            <a:spAutoFit/>
          </a:bodyPr>
          <a:lstStyle/>
          <a:p>
            <a:r>
              <a:rPr lang="en-GB" sz="2800" dirty="0" smtClean="0"/>
              <a:t>In which country are you most likely to wait a long time to see a doctor?  </a:t>
            </a:r>
            <a:endParaRPr lang="en-GB" sz="2800" dirty="0"/>
          </a:p>
        </p:txBody>
      </p:sp>
      <p:sp>
        <p:nvSpPr>
          <p:cNvPr id="5" name="TextBox 4"/>
          <p:cNvSpPr txBox="1"/>
          <p:nvPr/>
        </p:nvSpPr>
        <p:spPr>
          <a:xfrm>
            <a:off x="346212" y="1000475"/>
            <a:ext cx="8640960" cy="523220"/>
          </a:xfrm>
          <a:prstGeom prst="rect">
            <a:avLst/>
          </a:prstGeom>
          <a:noFill/>
        </p:spPr>
        <p:txBody>
          <a:bodyPr wrap="square" rtlCol="0">
            <a:spAutoFit/>
          </a:bodyPr>
          <a:lstStyle/>
          <a:p>
            <a:r>
              <a:rPr lang="en-GB" sz="2800" dirty="0" smtClean="0"/>
              <a:t>In which country are you most likely to work on a farm? </a:t>
            </a:r>
            <a:endParaRPr lang="en-GB" sz="2800" dirty="0"/>
          </a:p>
        </p:txBody>
      </p:sp>
      <p:sp>
        <p:nvSpPr>
          <p:cNvPr id="6" name="TextBox 5"/>
          <p:cNvSpPr txBox="1"/>
          <p:nvPr/>
        </p:nvSpPr>
        <p:spPr>
          <a:xfrm>
            <a:off x="346212" y="773333"/>
            <a:ext cx="8640960" cy="954107"/>
          </a:xfrm>
          <a:prstGeom prst="rect">
            <a:avLst/>
          </a:prstGeom>
          <a:noFill/>
        </p:spPr>
        <p:txBody>
          <a:bodyPr wrap="square" rtlCol="0">
            <a:spAutoFit/>
          </a:bodyPr>
          <a:lstStyle/>
          <a:p>
            <a:r>
              <a:rPr lang="en-GB" sz="2800" dirty="0" smtClean="0"/>
              <a:t>In which country are you most likely to receive an old age pension? </a:t>
            </a:r>
            <a:endParaRPr lang="en-GB" sz="2800" dirty="0"/>
          </a:p>
        </p:txBody>
      </p:sp>
      <p:sp>
        <p:nvSpPr>
          <p:cNvPr id="7" name="TextBox 6"/>
          <p:cNvSpPr txBox="1"/>
          <p:nvPr/>
        </p:nvSpPr>
        <p:spPr>
          <a:xfrm>
            <a:off x="346212" y="742555"/>
            <a:ext cx="8640960" cy="954107"/>
          </a:xfrm>
          <a:prstGeom prst="rect">
            <a:avLst/>
          </a:prstGeom>
          <a:noFill/>
        </p:spPr>
        <p:txBody>
          <a:bodyPr wrap="square" rtlCol="0">
            <a:spAutoFit/>
          </a:bodyPr>
          <a:lstStyle/>
          <a:p>
            <a:r>
              <a:rPr lang="en-GB" sz="2800" dirty="0" smtClean="0"/>
              <a:t>From which country are you most likely to flee as a refugee ?  </a:t>
            </a:r>
            <a:endParaRPr lang="en-GB" sz="2800" dirty="0"/>
          </a:p>
        </p:txBody>
      </p:sp>
      <p:sp>
        <p:nvSpPr>
          <p:cNvPr id="8" name="TextBox 7"/>
          <p:cNvSpPr txBox="1"/>
          <p:nvPr/>
        </p:nvSpPr>
        <p:spPr>
          <a:xfrm>
            <a:off x="346212" y="711777"/>
            <a:ext cx="8640960" cy="954107"/>
          </a:xfrm>
          <a:prstGeom prst="rect">
            <a:avLst/>
          </a:prstGeom>
          <a:noFill/>
        </p:spPr>
        <p:txBody>
          <a:bodyPr wrap="square" rtlCol="0">
            <a:spAutoFit/>
          </a:bodyPr>
          <a:lstStyle/>
          <a:p>
            <a:r>
              <a:rPr lang="en-GB" sz="2800" dirty="0" smtClean="0"/>
              <a:t>Between which countries are you most likely to move as an economic migrant?  </a:t>
            </a:r>
            <a:endParaRPr lang="en-GB" sz="2800" dirty="0"/>
          </a:p>
        </p:txBody>
      </p:sp>
    </p:spTree>
    <p:extLst>
      <p:ext uri="{BB962C8B-B14F-4D97-AF65-F5344CB8AC3E}">
        <p14:creationId xmlns:p14="http://schemas.microsoft.com/office/powerpoint/2010/main" val="31884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7" grpId="0"/>
      <p:bldP spid="7" grpId="1"/>
      <p:bldP spid="8" grpId="0"/>
      <p:bldP spid="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1011724" y="1526367"/>
          <a:ext cx="7198443" cy="4490720"/>
        </p:xfrm>
        <a:graphic>
          <a:graphicData uri="http://schemas.openxmlformats.org/drawingml/2006/table">
            <a:tbl>
              <a:tblPr firstRow="1" bandRow="1">
                <a:tableStyleId>{5C22544A-7EE6-4342-B048-85BDC9FD1C3A}</a:tableStyleId>
              </a:tblPr>
              <a:tblGrid>
                <a:gridCol w="2482222"/>
                <a:gridCol w="1559982"/>
                <a:gridCol w="1716552"/>
                <a:gridCol w="1439687"/>
              </a:tblGrid>
              <a:tr h="290639">
                <a:tc>
                  <a:txBody>
                    <a:bodyPr/>
                    <a:lstStyle/>
                    <a:p>
                      <a:endParaRPr lang="en-GB" sz="1600" dirty="0"/>
                    </a:p>
                  </a:txBody>
                  <a:tcPr/>
                </a:tc>
                <a:tc>
                  <a:txBody>
                    <a:bodyPr/>
                    <a:lstStyle/>
                    <a:p>
                      <a:r>
                        <a:rPr lang="en-GB" sz="1600" dirty="0" smtClean="0"/>
                        <a:t>Italy </a:t>
                      </a:r>
                      <a:endParaRPr lang="en-GB" sz="1600" dirty="0"/>
                    </a:p>
                  </a:txBody>
                  <a:tcPr/>
                </a:tc>
                <a:tc>
                  <a:txBody>
                    <a:bodyPr/>
                    <a:lstStyle/>
                    <a:p>
                      <a:r>
                        <a:rPr lang="en-GB" sz="1600" dirty="0" smtClean="0"/>
                        <a:t>Syria </a:t>
                      </a:r>
                      <a:endParaRPr lang="en-GB" sz="1600" dirty="0"/>
                    </a:p>
                  </a:txBody>
                  <a:tcPr/>
                </a:tc>
                <a:tc>
                  <a:txBody>
                    <a:bodyPr/>
                    <a:lstStyle/>
                    <a:p>
                      <a:r>
                        <a:rPr lang="en-GB" sz="1600" dirty="0" smtClean="0"/>
                        <a:t>Tunisia</a:t>
                      </a:r>
                      <a:endParaRPr lang="en-GB" sz="1600" dirty="0"/>
                    </a:p>
                  </a:txBody>
                  <a:tcPr/>
                </a:tc>
              </a:tr>
              <a:tr h="290639">
                <a:tc>
                  <a:txBody>
                    <a:bodyPr/>
                    <a:lstStyle/>
                    <a:p>
                      <a:r>
                        <a:rPr lang="en-GB" sz="1600" dirty="0" smtClean="0"/>
                        <a:t>Location</a:t>
                      </a:r>
                      <a:r>
                        <a:rPr lang="en-GB" sz="1600" baseline="0" dirty="0" smtClean="0"/>
                        <a:t> in world </a:t>
                      </a:r>
                      <a:endParaRPr lang="en-GB" sz="1600" dirty="0"/>
                    </a:p>
                  </a:txBody>
                  <a:tcPr/>
                </a:tc>
                <a:tc>
                  <a:txBody>
                    <a:bodyPr/>
                    <a:lstStyle/>
                    <a:p>
                      <a:r>
                        <a:rPr lang="en-GB" sz="1600" dirty="0" smtClean="0"/>
                        <a:t>Europe</a:t>
                      </a:r>
                      <a:endParaRPr lang="en-GB" sz="1600" dirty="0"/>
                    </a:p>
                  </a:txBody>
                  <a:tcPr/>
                </a:tc>
                <a:tc>
                  <a:txBody>
                    <a:bodyPr/>
                    <a:lstStyle/>
                    <a:p>
                      <a:r>
                        <a:rPr lang="en-GB" sz="1600" dirty="0" smtClean="0"/>
                        <a:t>Asia</a:t>
                      </a:r>
                      <a:endParaRPr lang="en-GB" sz="1600" dirty="0"/>
                    </a:p>
                  </a:txBody>
                  <a:tcPr/>
                </a:tc>
                <a:tc>
                  <a:txBody>
                    <a:bodyPr/>
                    <a:lstStyle/>
                    <a:p>
                      <a:r>
                        <a:rPr lang="en-GB" sz="1600" dirty="0" smtClean="0"/>
                        <a:t>Africa</a:t>
                      </a:r>
                      <a:endParaRPr lang="en-GB" sz="1600" dirty="0"/>
                    </a:p>
                  </a:txBody>
                  <a:tcPr/>
                </a:tc>
              </a:tr>
              <a:tr h="290639">
                <a:tc>
                  <a:txBody>
                    <a:bodyPr/>
                    <a:lstStyle/>
                    <a:p>
                      <a:r>
                        <a:rPr lang="en-GB" sz="1600" dirty="0" smtClean="0"/>
                        <a:t>Political systems </a:t>
                      </a:r>
                      <a:endParaRPr lang="en-GB" sz="1600" dirty="0"/>
                    </a:p>
                  </a:txBody>
                  <a:tcPr/>
                </a:tc>
                <a:tc>
                  <a:txBody>
                    <a:bodyPr/>
                    <a:lstStyle/>
                    <a:p>
                      <a:r>
                        <a:rPr lang="en-GB" sz="1600" dirty="0" smtClean="0"/>
                        <a:t>Democracy </a:t>
                      </a:r>
                      <a:endParaRPr lang="en-GB" sz="1600" dirty="0"/>
                    </a:p>
                  </a:txBody>
                  <a:tcPr/>
                </a:tc>
                <a:tc>
                  <a:txBody>
                    <a:bodyPr/>
                    <a:lstStyle/>
                    <a:p>
                      <a:r>
                        <a:rPr lang="en-GB" sz="1600" dirty="0" smtClean="0"/>
                        <a:t>Civil</a:t>
                      </a:r>
                      <a:r>
                        <a:rPr lang="en-GB" sz="1600" baseline="0" dirty="0" smtClean="0"/>
                        <a:t> war </a:t>
                      </a:r>
                      <a:endParaRPr lang="en-GB" sz="1600" dirty="0"/>
                    </a:p>
                  </a:txBody>
                  <a:tcPr/>
                </a:tc>
                <a:tc>
                  <a:txBody>
                    <a:bodyPr/>
                    <a:lstStyle/>
                    <a:p>
                      <a:r>
                        <a:rPr lang="en-GB" sz="1600" dirty="0" smtClean="0"/>
                        <a:t>Democracy </a:t>
                      </a:r>
                      <a:endParaRPr lang="en-GB" sz="1600" dirty="0"/>
                    </a:p>
                  </a:txBody>
                  <a:tcPr/>
                </a:tc>
              </a:tr>
              <a:tr h="290639">
                <a:tc>
                  <a:txBody>
                    <a:bodyPr/>
                    <a:lstStyle/>
                    <a:p>
                      <a:r>
                        <a:rPr lang="en-GB" sz="1600" dirty="0" smtClean="0"/>
                        <a:t>GDP per capita </a:t>
                      </a:r>
                      <a:endParaRPr lang="en-GB" sz="1600" dirty="0"/>
                    </a:p>
                  </a:txBody>
                  <a:tcPr/>
                </a:tc>
                <a:tc>
                  <a:txBody>
                    <a:bodyPr/>
                    <a:lstStyle/>
                    <a:p>
                      <a:r>
                        <a:rPr lang="en-GB" sz="1600" dirty="0" smtClean="0"/>
                        <a:t>29,600</a:t>
                      </a:r>
                      <a:endParaRPr lang="en-GB" sz="1600" dirty="0"/>
                    </a:p>
                  </a:txBody>
                  <a:tcPr/>
                </a:tc>
                <a:tc>
                  <a:txBody>
                    <a:bodyPr/>
                    <a:lstStyle/>
                    <a:p>
                      <a:r>
                        <a:rPr lang="en-GB" sz="1600" dirty="0" smtClean="0"/>
                        <a:t>4,350</a:t>
                      </a:r>
                      <a:endParaRPr lang="en-GB" sz="1600" dirty="0"/>
                    </a:p>
                  </a:txBody>
                  <a:tcPr/>
                </a:tc>
                <a:tc>
                  <a:txBody>
                    <a:bodyPr/>
                    <a:lstStyle/>
                    <a:p>
                      <a:r>
                        <a:rPr lang="en-GB" sz="1600" dirty="0" smtClean="0"/>
                        <a:t>13,770</a:t>
                      </a:r>
                      <a:endParaRPr lang="en-GB" sz="1600" dirty="0"/>
                    </a:p>
                  </a:txBody>
                  <a:tcPr/>
                </a:tc>
              </a:tr>
              <a:tr h="431555">
                <a:tc>
                  <a:txBody>
                    <a:bodyPr/>
                    <a:lstStyle/>
                    <a:p>
                      <a:r>
                        <a:rPr lang="en-GB" sz="1600" dirty="0" smtClean="0"/>
                        <a:t>% working in agriculture </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9%</a:t>
                      </a:r>
                    </a:p>
                    <a:p>
                      <a:endParaRPr lang="en-GB" sz="1600" baseline="30000" dirty="0"/>
                    </a:p>
                  </a:txBody>
                  <a:tcPr/>
                </a:tc>
                <a:tc>
                  <a:txBody>
                    <a:bodyPr/>
                    <a:lstStyle/>
                    <a:p>
                      <a:r>
                        <a:rPr lang="en-GB" sz="1600" dirty="0" smtClean="0"/>
                        <a:t>33%</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28%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aseline="30000" dirty="0"/>
                    </a:p>
                  </a:txBody>
                  <a:tcPr/>
                </a:tc>
              </a:tr>
              <a:tr h="502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 of population aged over 60 </a:t>
                      </a:r>
                      <a:endParaRPr lang="en-GB" sz="1600" dirty="0"/>
                    </a:p>
                  </a:txBody>
                  <a:tcPr/>
                </a:tc>
                <a:tc>
                  <a:txBody>
                    <a:bodyPr/>
                    <a:lstStyle/>
                    <a:p>
                      <a:r>
                        <a:rPr lang="en-GB" sz="1600" dirty="0" smtClean="0"/>
                        <a:t>21% </a:t>
                      </a:r>
                      <a:endParaRPr lang="en-GB" sz="1600" dirty="0"/>
                    </a:p>
                  </a:txBody>
                  <a:tcPr/>
                </a:tc>
                <a:tc>
                  <a:txBody>
                    <a:bodyPr/>
                    <a:lstStyle/>
                    <a:p>
                      <a:r>
                        <a:rPr lang="en-GB" sz="1600" dirty="0" smtClean="0"/>
                        <a:t>3.9%</a:t>
                      </a:r>
                      <a:endParaRPr lang="en-GB" sz="1600" dirty="0"/>
                    </a:p>
                  </a:txBody>
                  <a:tcPr/>
                </a:tc>
                <a:tc>
                  <a:txBody>
                    <a:bodyPr/>
                    <a:lstStyle/>
                    <a:p>
                      <a:r>
                        <a:rPr lang="en-GB" sz="1600" dirty="0" smtClean="0"/>
                        <a:t>8% </a:t>
                      </a:r>
                      <a:endParaRPr lang="en-GB" sz="1600" dirty="0"/>
                    </a:p>
                  </a:txBody>
                  <a:tcPr/>
                </a:tc>
              </a:tr>
              <a:tr h="2906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Female</a:t>
                      </a:r>
                      <a:r>
                        <a:rPr lang="en-GB" sz="1600" baseline="0" dirty="0" smtClean="0"/>
                        <a:t> </a:t>
                      </a:r>
                      <a:r>
                        <a:rPr lang="en-GB" sz="1600" dirty="0" smtClean="0"/>
                        <a:t>illiteracy rate </a:t>
                      </a:r>
                      <a:endParaRPr lang="en-GB" sz="1600" dirty="0"/>
                    </a:p>
                  </a:txBody>
                  <a:tcPr/>
                </a:tc>
                <a:tc>
                  <a:txBody>
                    <a:bodyPr/>
                    <a:lstStyle/>
                    <a:p>
                      <a:r>
                        <a:rPr lang="en-GB" sz="1600" dirty="0" smtClean="0"/>
                        <a:t>1% </a:t>
                      </a:r>
                      <a:endParaRPr lang="en-GB" sz="1600" dirty="0"/>
                    </a:p>
                  </a:txBody>
                  <a:tcPr/>
                </a:tc>
                <a:tc>
                  <a:txBody>
                    <a:bodyPr/>
                    <a:lstStyle/>
                    <a:p>
                      <a:r>
                        <a:rPr lang="en-GB" sz="1600" dirty="0" smtClean="0"/>
                        <a:t>23%</a:t>
                      </a:r>
                      <a:endParaRPr lang="en-GB" sz="1600" dirty="0"/>
                    </a:p>
                  </a:txBody>
                  <a:tcPr/>
                </a:tc>
                <a:tc>
                  <a:txBody>
                    <a:bodyPr/>
                    <a:lstStyle/>
                    <a:p>
                      <a:r>
                        <a:rPr lang="en-GB" sz="1600" dirty="0" smtClean="0"/>
                        <a:t>29% </a:t>
                      </a:r>
                      <a:endParaRPr lang="en-GB" sz="1600" dirty="0"/>
                    </a:p>
                  </a:txBody>
                  <a:tcPr/>
                </a:tc>
              </a:tr>
              <a:tr h="5020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Doctors per 100,000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txBody>
                  <a:tcPr/>
                </a:tc>
                <a:tc>
                  <a:txBody>
                    <a:bodyPr/>
                    <a:lstStyle/>
                    <a:p>
                      <a:r>
                        <a:rPr lang="en-GB" sz="1600" dirty="0" smtClean="0"/>
                        <a:t>370</a:t>
                      </a:r>
                      <a:endParaRPr lang="en-GB" sz="1600" dirty="0"/>
                    </a:p>
                  </a:txBody>
                  <a:tcPr/>
                </a:tc>
                <a:tc>
                  <a:txBody>
                    <a:bodyPr/>
                    <a:lstStyle/>
                    <a:p>
                      <a:r>
                        <a:rPr lang="en-GB" sz="1600" dirty="0" smtClean="0"/>
                        <a:t>55</a:t>
                      </a:r>
                      <a:endParaRPr lang="en-GB" sz="1600" dirty="0"/>
                    </a:p>
                  </a:txBody>
                  <a:tcPr/>
                </a:tc>
                <a:tc>
                  <a:txBody>
                    <a:bodyPr/>
                    <a:lstStyle/>
                    <a:p>
                      <a:r>
                        <a:rPr lang="en-GB" sz="1600" dirty="0" smtClean="0"/>
                        <a:t>131</a:t>
                      </a:r>
                      <a:endParaRPr lang="en-GB" sz="1600" dirty="0"/>
                    </a:p>
                  </a:txBody>
                  <a:tcPr/>
                </a:tc>
              </a:tr>
              <a:tr h="713386">
                <a:tc>
                  <a:txBody>
                    <a:bodyPr/>
                    <a:lstStyle/>
                    <a:p>
                      <a:r>
                        <a:rPr lang="en-GB" sz="1600" dirty="0" smtClean="0"/>
                        <a:t>Human Development Index (the</a:t>
                      </a:r>
                      <a:r>
                        <a:rPr lang="en-GB" sz="1600" baseline="0" dirty="0" smtClean="0"/>
                        <a:t> closer to 1 the higher the quality of life) </a:t>
                      </a:r>
                      <a:endParaRPr lang="en-GB" sz="1600" dirty="0"/>
                    </a:p>
                  </a:txBody>
                  <a:tcPr/>
                </a:tc>
                <a:tc>
                  <a:txBody>
                    <a:bodyPr/>
                    <a:lstStyle/>
                    <a:p>
                      <a:r>
                        <a:rPr lang="en-GB" sz="1600" dirty="0" smtClean="0"/>
                        <a:t>0.854</a:t>
                      </a:r>
                      <a:endParaRPr lang="en-GB" sz="1600" dirty="0"/>
                    </a:p>
                  </a:txBody>
                  <a:tcPr/>
                </a:tc>
                <a:tc>
                  <a:txBody>
                    <a:bodyPr/>
                    <a:lstStyle/>
                    <a:p>
                      <a:r>
                        <a:rPr lang="en-GB" sz="1600" dirty="0" smtClean="0"/>
                        <a:t>0.589</a:t>
                      </a:r>
                      <a:endParaRPr lang="en-GB" sz="1600" dirty="0"/>
                    </a:p>
                  </a:txBody>
                  <a:tcPr/>
                </a:tc>
                <a:tc>
                  <a:txBody>
                    <a:bodyPr/>
                    <a:lstStyle/>
                    <a:p>
                      <a:r>
                        <a:rPr lang="en-GB" sz="1600" dirty="0" smtClean="0"/>
                        <a:t>0.683</a:t>
                      </a:r>
                      <a:endParaRPr lang="en-GB" sz="1600" dirty="0"/>
                    </a:p>
                  </a:txBody>
                  <a:tcPr/>
                </a:tc>
              </a:tr>
              <a:tr h="290639">
                <a:tc>
                  <a:txBody>
                    <a:bodyPr/>
                    <a:lstStyle/>
                    <a:p>
                      <a:r>
                        <a:rPr lang="en-GB" sz="1600" dirty="0" smtClean="0"/>
                        <a:t>Life expectancy</a:t>
                      </a:r>
                      <a:r>
                        <a:rPr lang="en-GB" sz="1600" baseline="0" dirty="0" smtClean="0"/>
                        <a:t> </a:t>
                      </a:r>
                      <a:endParaRPr lang="en-GB" sz="1600" dirty="0"/>
                    </a:p>
                  </a:txBody>
                  <a:tcPr/>
                </a:tc>
                <a:tc>
                  <a:txBody>
                    <a:bodyPr/>
                    <a:lstStyle/>
                    <a:p>
                      <a:r>
                        <a:rPr lang="en-GB" sz="1600" dirty="0" smtClean="0"/>
                        <a:t>82</a:t>
                      </a:r>
                      <a:endParaRPr lang="en-GB" sz="1600" dirty="0"/>
                    </a:p>
                  </a:txBody>
                  <a:tcPr/>
                </a:tc>
                <a:tc>
                  <a:txBody>
                    <a:bodyPr/>
                    <a:lstStyle/>
                    <a:p>
                      <a:r>
                        <a:rPr lang="en-GB" sz="1600" dirty="0" smtClean="0"/>
                        <a:t>68</a:t>
                      </a:r>
                      <a:endParaRPr lang="en-GB" sz="1600" dirty="0"/>
                    </a:p>
                  </a:txBody>
                  <a:tcPr/>
                </a:tc>
                <a:tc>
                  <a:txBody>
                    <a:bodyPr/>
                    <a:lstStyle/>
                    <a:p>
                      <a:r>
                        <a:rPr lang="en-GB" sz="1600" dirty="0" smtClean="0"/>
                        <a:t>74</a:t>
                      </a:r>
                      <a:endParaRPr lang="en-GB" sz="1600" dirty="0"/>
                    </a:p>
                  </a:txBody>
                  <a:tcPr/>
                </a:tc>
              </a:tr>
            </a:tbl>
          </a:graphicData>
        </a:graphic>
      </p:graphicFrame>
      <p:sp>
        <p:nvSpPr>
          <p:cNvPr id="2" name="TextBox 1"/>
          <p:cNvSpPr txBox="1"/>
          <p:nvPr/>
        </p:nvSpPr>
        <p:spPr>
          <a:xfrm>
            <a:off x="0" y="0"/>
            <a:ext cx="9144000" cy="1015663"/>
          </a:xfrm>
          <a:prstGeom prst="rect">
            <a:avLst/>
          </a:prstGeom>
          <a:solidFill>
            <a:schemeClr val="accent5">
              <a:lumMod val="40000"/>
              <a:lumOff val="60000"/>
            </a:schemeClr>
          </a:solidFill>
        </p:spPr>
        <p:txBody>
          <a:bodyPr wrap="square" rtlCol="0">
            <a:spAutoFit/>
          </a:bodyPr>
          <a:lstStyle/>
          <a:p>
            <a:pPr algn="ctr"/>
            <a:r>
              <a:rPr lang="en-GB" sz="2000" dirty="0" smtClean="0"/>
              <a:t>With reference to places you have studied and using the data provided, outline and explain the factors which are causing high levels of migration between developed and developing countries. 6 marks </a:t>
            </a:r>
            <a:endParaRPr lang="en-GB" sz="2000" dirty="0"/>
          </a:p>
        </p:txBody>
      </p:sp>
      <p:sp>
        <p:nvSpPr>
          <p:cNvPr id="11" name="Rectangle 10"/>
          <p:cNvSpPr>
            <a:spLocks noChangeArrowheads="1"/>
          </p:cNvSpPr>
          <p:nvPr/>
        </p:nvSpPr>
        <p:spPr bwMode="auto">
          <a:xfrm>
            <a:off x="1348209" y="1164305"/>
            <a:ext cx="6659562" cy="252413"/>
          </a:xfrm>
          <a:prstGeom prst="rect">
            <a:avLst/>
          </a:prstGeom>
          <a:gradFill rotWithShape="1">
            <a:gsLst>
              <a:gs pos="0">
                <a:srgbClr val="000082"/>
              </a:gs>
              <a:gs pos="30000">
                <a:srgbClr val="66008F"/>
              </a:gs>
              <a:gs pos="64999">
                <a:srgbClr val="BA0066"/>
              </a:gs>
              <a:gs pos="89999">
                <a:srgbClr val="FF0000"/>
              </a:gs>
              <a:gs pos="100000">
                <a:srgbClr val="FF8200"/>
              </a:gs>
            </a:gsLst>
            <a:lin ang="0" scaled="0"/>
          </a:gradFill>
          <a:ln w="28575">
            <a:noFill/>
            <a:miter lim="800000"/>
            <a:headEnd/>
            <a:tailEnd/>
          </a:ln>
          <a:effectLst/>
        </p:spPr>
        <p:txBody>
          <a:bodyPr wrap="none" anchor="ctr"/>
          <a:lstStyle/>
          <a:p>
            <a:endParaRPr lang="en-GB"/>
          </a:p>
        </p:txBody>
      </p:sp>
      <p:pic>
        <p:nvPicPr>
          <p:cNvPr id="4" name="Picture 3" descr="http://www.wix.com/blog/wp-content/uploads/2010/10/keywords.jpg">
            <a:hlinkClick r:id="rId2"/>
          </p:cNvPr>
          <p:cNvPicPr>
            <a:picLocks noChangeAspect="1" noChangeArrowheads="1"/>
          </p:cNvPicPr>
          <p:nvPr/>
        </p:nvPicPr>
        <p:blipFill>
          <a:blip r:embed="rId3" cstate="print"/>
          <a:srcRect/>
          <a:stretch>
            <a:fillRect/>
          </a:stretch>
        </p:blipFill>
        <p:spPr bwMode="auto">
          <a:xfrm>
            <a:off x="3873118" y="6068276"/>
            <a:ext cx="1075808" cy="732574"/>
          </a:xfrm>
          <a:prstGeom prst="rect">
            <a:avLst/>
          </a:prstGeom>
          <a:noFill/>
          <a:ln w="76200">
            <a:solidFill>
              <a:srgbClr val="0070C0"/>
            </a:solidFill>
          </a:ln>
        </p:spPr>
      </p:pic>
      <p:pic>
        <p:nvPicPr>
          <p:cNvPr id="5" name="Picture 6" descr="http://www.skill-guru.com/sat/wp-content/uploads/2011/02/Connectives.pdf.03.jpg">
            <a:hlinkClick r:id="rId4"/>
          </p:cNvPr>
          <p:cNvPicPr>
            <a:picLocks noChangeAspect="1" noChangeArrowheads="1"/>
          </p:cNvPicPr>
          <p:nvPr/>
        </p:nvPicPr>
        <p:blipFill>
          <a:blip r:embed="rId5" cstate="print"/>
          <a:srcRect/>
          <a:stretch>
            <a:fillRect/>
          </a:stretch>
        </p:blipFill>
        <p:spPr bwMode="auto">
          <a:xfrm>
            <a:off x="5800143" y="6096529"/>
            <a:ext cx="953421" cy="675567"/>
          </a:xfrm>
          <a:prstGeom prst="rect">
            <a:avLst/>
          </a:prstGeom>
          <a:noFill/>
          <a:ln w="76200">
            <a:solidFill>
              <a:srgbClr val="00B050"/>
            </a:solidFill>
          </a:ln>
        </p:spPr>
      </p:pic>
      <p:pic>
        <p:nvPicPr>
          <p:cNvPr id="6" name="Picture 2" descr="Free political world map">
            <a:hlinkClick r:id="rId6"/>
          </p:cNvPr>
          <p:cNvPicPr>
            <a:picLocks noChangeAspect="1" noChangeArrowheads="1"/>
          </p:cNvPicPr>
          <p:nvPr/>
        </p:nvPicPr>
        <p:blipFill>
          <a:blip r:embed="rId7" cstate="print"/>
          <a:srcRect/>
          <a:stretch>
            <a:fillRect/>
          </a:stretch>
        </p:blipFill>
        <p:spPr bwMode="auto">
          <a:xfrm>
            <a:off x="1763688" y="6088020"/>
            <a:ext cx="1368152" cy="684076"/>
          </a:xfrm>
          <a:prstGeom prst="rect">
            <a:avLst/>
          </a:prstGeom>
          <a:noFill/>
          <a:ln w="76200">
            <a:solidFill>
              <a:srgbClr val="FF0000"/>
            </a:solidFill>
          </a:ln>
        </p:spPr>
      </p:pic>
      <p:sp>
        <p:nvSpPr>
          <p:cNvPr id="8" name="Heart 7"/>
          <p:cNvSpPr/>
          <p:nvPr/>
        </p:nvSpPr>
        <p:spPr>
          <a:xfrm>
            <a:off x="7596336" y="4869160"/>
            <a:ext cx="1368152" cy="1656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740352" y="5373216"/>
            <a:ext cx="1077056" cy="307777"/>
          </a:xfrm>
          <a:prstGeom prst="rect">
            <a:avLst/>
          </a:prstGeom>
          <a:noFill/>
        </p:spPr>
        <p:txBody>
          <a:bodyPr wrap="square" rtlCol="0">
            <a:spAutoFit/>
          </a:bodyPr>
          <a:lstStyle/>
          <a:p>
            <a:pPr algn="ctr"/>
            <a:r>
              <a:rPr lang="en-GB" sz="1400" dirty="0" smtClean="0">
                <a:solidFill>
                  <a:schemeClr val="bg1"/>
                </a:solidFill>
              </a:rPr>
              <a:t>Connectives</a:t>
            </a:r>
            <a:endParaRPr lang="en-GB" sz="1400" dirty="0">
              <a:solidFill>
                <a:schemeClr val="bg1"/>
              </a:solidFill>
            </a:endParaRPr>
          </a:p>
        </p:txBody>
      </p:sp>
      <p:pic>
        <p:nvPicPr>
          <p:cNvPr id="7" name="Picture 2" descr="http://www.samsykes.com/wp/wp-content/uploads/2011/12/interview.jpeg"/>
          <p:cNvPicPr>
            <a:picLocks noChangeAspect="1" noChangeArrowheads="1"/>
          </p:cNvPicPr>
          <p:nvPr/>
        </p:nvPicPr>
        <p:blipFill>
          <a:blip r:embed="rId8" cstate="print"/>
          <a:srcRect/>
          <a:stretch>
            <a:fillRect/>
          </a:stretch>
        </p:blipFill>
        <p:spPr bwMode="auto">
          <a:xfrm>
            <a:off x="0" y="5373216"/>
            <a:ext cx="1079104" cy="1348880"/>
          </a:xfrm>
          <a:prstGeom prst="rect">
            <a:avLst/>
          </a:prstGeom>
          <a:noFill/>
        </p:spPr>
      </p:pic>
      <p:sp>
        <p:nvSpPr>
          <p:cNvPr id="13" name="TextBox 12"/>
          <p:cNvSpPr txBox="1"/>
          <p:nvPr/>
        </p:nvSpPr>
        <p:spPr>
          <a:xfrm>
            <a:off x="467544" y="1105846"/>
            <a:ext cx="1187624" cy="369332"/>
          </a:xfrm>
          <a:prstGeom prst="rect">
            <a:avLst/>
          </a:prstGeom>
          <a:noFill/>
        </p:spPr>
        <p:txBody>
          <a:bodyPr wrap="square" rtlCol="0">
            <a:spAutoFit/>
          </a:bodyPr>
          <a:lstStyle/>
          <a:p>
            <a:r>
              <a:rPr lang="en-GB" dirty="0" smtClean="0"/>
              <a:t>Start </a:t>
            </a:r>
            <a:endParaRPr lang="en-GB" dirty="0"/>
          </a:p>
        </p:txBody>
      </p:sp>
      <p:cxnSp>
        <p:nvCxnSpPr>
          <p:cNvPr id="15" name="Straight Connector 14"/>
          <p:cNvCxnSpPr/>
          <p:nvPr/>
        </p:nvCxnSpPr>
        <p:spPr>
          <a:xfrm flipV="1">
            <a:off x="1366465" y="1261315"/>
            <a:ext cx="6659562" cy="17809"/>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044283" y="1153088"/>
            <a:ext cx="1187624" cy="369332"/>
          </a:xfrm>
          <a:prstGeom prst="rect">
            <a:avLst/>
          </a:prstGeom>
          <a:noFill/>
        </p:spPr>
        <p:txBody>
          <a:bodyPr wrap="square" rtlCol="0">
            <a:spAutoFit/>
          </a:bodyPr>
          <a:lstStyle/>
          <a:p>
            <a:r>
              <a:rPr lang="en-GB" dirty="0" smtClean="0"/>
              <a:t>End  </a:t>
            </a:r>
            <a:endParaRPr lang="en-GB" dirty="0"/>
          </a:p>
        </p:txBody>
      </p:sp>
    </p:spTree>
    <p:extLst>
      <p:ext uri="{BB962C8B-B14F-4D97-AF65-F5344CB8AC3E}">
        <p14:creationId xmlns:p14="http://schemas.microsoft.com/office/powerpoint/2010/main" val="24339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360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61024076"/>
              </p:ext>
            </p:extLst>
          </p:nvPr>
        </p:nvGraphicFramePr>
        <p:xfrm>
          <a:off x="107504" y="157336"/>
          <a:ext cx="8763909" cy="4226560"/>
        </p:xfrm>
        <a:graphic>
          <a:graphicData uri="http://schemas.openxmlformats.org/drawingml/2006/table">
            <a:tbl>
              <a:tblPr firstRow="1" bandRow="1">
                <a:tableStyleId>{5C22544A-7EE6-4342-B048-85BDC9FD1C3A}</a:tableStyleId>
              </a:tblPr>
              <a:tblGrid>
                <a:gridCol w="2947155"/>
                <a:gridCol w="2525453"/>
                <a:gridCol w="3291301"/>
              </a:tblGrid>
              <a:tr h="370840">
                <a:tc>
                  <a:txBody>
                    <a:bodyPr/>
                    <a:lstStyle/>
                    <a:p>
                      <a:pPr algn="ctr"/>
                      <a:r>
                        <a:rPr lang="en-GB" dirty="0" smtClean="0"/>
                        <a:t>Level 1  1-2 marks    E/D</a:t>
                      </a:r>
                      <a:endParaRPr lang="en-US" dirty="0"/>
                    </a:p>
                  </a:txBody>
                  <a:tcPr/>
                </a:tc>
                <a:tc>
                  <a:txBody>
                    <a:bodyPr/>
                    <a:lstStyle/>
                    <a:p>
                      <a:pPr algn="ctr"/>
                      <a:r>
                        <a:rPr lang="en-GB" dirty="0" smtClean="0"/>
                        <a:t>Level 2 3-4 marks  C/B</a:t>
                      </a:r>
                      <a:endParaRPr lang="en-US" dirty="0"/>
                    </a:p>
                  </a:txBody>
                  <a:tcPr/>
                </a:tc>
                <a:tc>
                  <a:txBody>
                    <a:bodyPr/>
                    <a:lstStyle/>
                    <a:p>
                      <a:pPr algn="ctr"/>
                      <a:r>
                        <a:rPr lang="en-GB" dirty="0" smtClean="0"/>
                        <a:t>Level 3 5-6 marks</a:t>
                      </a:r>
                      <a:r>
                        <a:rPr lang="en-GB" baseline="0" dirty="0" smtClean="0"/>
                        <a:t>  A/A*</a:t>
                      </a:r>
                      <a:endParaRPr lang="en-US" dirty="0"/>
                    </a:p>
                  </a:txBody>
                  <a:tcPr/>
                </a:tc>
              </a:tr>
              <a:tr h="370840">
                <a:tc>
                  <a:txBody>
                    <a:bodyPr/>
                    <a:lstStyle/>
                    <a:p>
                      <a:pPr algn="l"/>
                      <a:r>
                        <a:rPr lang="en-GB" sz="1300" dirty="0" smtClean="0">
                          <a:latin typeface="+mn-lt"/>
                        </a:rPr>
                        <a:t>You describe</a:t>
                      </a:r>
                      <a:r>
                        <a:rPr lang="en-GB" sz="1300" baseline="0" dirty="0" smtClean="0">
                          <a:latin typeface="+mn-lt"/>
                        </a:rPr>
                        <a:t> how different countries could be effected by migration without using any data. (1) </a:t>
                      </a:r>
                    </a:p>
                    <a:p>
                      <a:pPr algn="l"/>
                      <a:endParaRPr lang="en-GB" sz="1300" baseline="0" dirty="0" smtClean="0">
                        <a:latin typeface="+mn-lt"/>
                      </a:endParaRPr>
                    </a:p>
                    <a:p>
                      <a:pPr algn="l"/>
                      <a:r>
                        <a:rPr lang="en-GB" sz="1300" baseline="0" dirty="0" smtClean="0">
                          <a:latin typeface="+mn-lt"/>
                        </a:rPr>
                        <a:t>You use the data provided but do not use connectives to develop explanations and you list rather than expand. (1 )</a:t>
                      </a:r>
                    </a:p>
                    <a:p>
                      <a:pPr algn="l"/>
                      <a:endParaRPr lang="en-GB" sz="1300" baseline="0" dirty="0" smtClean="0">
                        <a:latin typeface="+mn-lt"/>
                      </a:endParaRPr>
                    </a:p>
                    <a:p>
                      <a:pPr algn="l"/>
                      <a:r>
                        <a:rPr lang="en-GB" sz="1300" baseline="0" dirty="0" smtClean="0">
                          <a:latin typeface="+mn-lt"/>
                        </a:rPr>
                        <a:t>You focus on developing one comparison between the Italy and Syria/Tunisia . (1 +1) </a:t>
                      </a:r>
                    </a:p>
                    <a:p>
                      <a:pPr algn="l"/>
                      <a:endParaRPr lang="en-GB" sz="1300" baseline="0" dirty="0" smtClean="0">
                        <a:latin typeface="+mn-lt"/>
                      </a:endParaRPr>
                    </a:p>
                    <a:p>
                      <a:pPr algn="l"/>
                      <a:r>
                        <a:rPr lang="en-GB" sz="1300" i="1" baseline="0" dirty="0" smtClean="0">
                          <a:latin typeface="+mn-lt"/>
                        </a:rPr>
                        <a:t>GDP per capita is ……. In Italy but …….. in ……. this could mean that ……..</a:t>
                      </a:r>
                    </a:p>
                    <a:p>
                      <a:pPr algn="l"/>
                      <a:endParaRPr lang="en-GB" sz="1300" i="1" baseline="0" dirty="0" smtClean="0">
                        <a:latin typeface="+mn-lt"/>
                      </a:endParaRPr>
                    </a:p>
                    <a:p>
                      <a:pPr algn="l"/>
                      <a:r>
                        <a:rPr lang="en-GB" sz="1300" i="1" baseline="0" dirty="0" smtClean="0">
                          <a:latin typeface="+mn-lt"/>
                        </a:rPr>
                        <a:t>Push factors would include ….</a:t>
                      </a:r>
                    </a:p>
                    <a:p>
                      <a:pPr algn="l"/>
                      <a:endParaRPr lang="en-GB" sz="1300" i="1" baseline="0" dirty="0" smtClean="0">
                        <a:latin typeface="+mn-lt"/>
                      </a:endParaRPr>
                    </a:p>
                    <a:p>
                      <a:pPr algn="l"/>
                      <a:r>
                        <a:rPr lang="en-GB" sz="1300" i="1" baseline="0" dirty="0" smtClean="0">
                          <a:latin typeface="+mn-lt"/>
                        </a:rPr>
                        <a:t>Pull factors would include …..</a:t>
                      </a:r>
                      <a:endParaRPr lang="en-GB" sz="1300" i="1" dirty="0" smtClean="0">
                        <a:latin typeface="+mn-lt"/>
                      </a:endParaRPr>
                    </a:p>
                    <a:p>
                      <a:pPr algn="ctr"/>
                      <a:endParaRPr lang="en-US" sz="13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dirty="0" smtClean="0">
                          <a:latin typeface="+mn-lt"/>
                        </a:rPr>
                        <a:t>You</a:t>
                      </a:r>
                      <a:r>
                        <a:rPr lang="en-US" sz="1300" baseline="0" dirty="0" smtClean="0">
                          <a:latin typeface="+mn-lt"/>
                        </a:rPr>
                        <a:t> clearly state the reasons for migration across the Mediterranean and you start to distinguish between economic and social reasons (1 +1 )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aseline="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300" baseline="0" dirty="0" smtClean="0">
                          <a:latin typeface="+mn-lt"/>
                        </a:rPr>
                        <a:t>You use data in your answers to support points (1 +1)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300" baseline="0" dirty="0" smtClean="0">
                        <a:latin typeface="+mn-lt"/>
                      </a:endParaRPr>
                    </a:p>
                    <a:p>
                      <a:pPr algn="l"/>
                      <a:r>
                        <a:rPr lang="en-GB" sz="1300" baseline="0" dirty="0" smtClean="0">
                          <a:latin typeface="+mn-lt"/>
                        </a:rPr>
                        <a:t>You focus on developing two comparison between the Italy and Syria/Tunisia . (2 x 2) </a:t>
                      </a:r>
                    </a:p>
                    <a:p>
                      <a:pPr algn="l"/>
                      <a:endParaRPr lang="en-US" sz="1300" dirty="0" smtClean="0">
                        <a:latin typeface="+mn-lt"/>
                      </a:endParaRPr>
                    </a:p>
                    <a:p>
                      <a:pPr algn="l"/>
                      <a:endParaRPr lang="en-US" sz="1300" dirty="0" smtClean="0">
                        <a:latin typeface="+mn-lt"/>
                      </a:endParaRPr>
                    </a:p>
                  </a:txBody>
                  <a:tcPr/>
                </a:tc>
                <a:tc>
                  <a:txBody>
                    <a:bodyPr/>
                    <a:lstStyle/>
                    <a:p>
                      <a:pPr algn="l"/>
                      <a:r>
                        <a:rPr lang="en-US" sz="1300" baseline="0" dirty="0" smtClean="0">
                          <a:latin typeface="+mn-lt"/>
                        </a:rPr>
                        <a:t>You use data to clearly identify the different push and pull factors which are causing migration across the Mediterranean. You distinguish between forced and economic migration.  ( 1 + 1 x 3) </a:t>
                      </a:r>
                    </a:p>
                    <a:p>
                      <a:pPr algn="l"/>
                      <a:endParaRPr lang="en-US" sz="1300" baseline="0" dirty="0" smtClean="0">
                        <a:latin typeface="+mn-lt"/>
                      </a:endParaRPr>
                    </a:p>
                    <a:p>
                      <a:pPr algn="l"/>
                      <a:r>
                        <a:rPr lang="en-US" sz="1300" baseline="0" dirty="0" smtClean="0">
                          <a:latin typeface="+mn-lt"/>
                        </a:rPr>
                        <a:t>There is evidence of additional/independent  data be used to support your decision (1 +1) </a:t>
                      </a:r>
                    </a:p>
                    <a:p>
                      <a:pPr algn="l"/>
                      <a:endParaRPr lang="en-US" sz="1300" baseline="0" dirty="0" smtClean="0">
                        <a:latin typeface="+mn-lt"/>
                      </a:endParaRPr>
                    </a:p>
                    <a:p>
                      <a:pPr algn="l"/>
                      <a:r>
                        <a:rPr lang="en-US" sz="1300" baseline="0" dirty="0" smtClean="0">
                          <a:latin typeface="+mn-lt"/>
                        </a:rPr>
                        <a:t>You use data consistently throughout your answer to support arguments. (1+1) </a:t>
                      </a:r>
                    </a:p>
                    <a:p>
                      <a:pPr algn="l"/>
                      <a:endParaRPr lang="en-US" sz="1300" baseline="0" dirty="0" smtClean="0">
                        <a:latin typeface="+mn-lt"/>
                      </a:endParaRPr>
                    </a:p>
                    <a:p>
                      <a:pPr algn="l"/>
                      <a:r>
                        <a:rPr lang="en-US" sz="1300" baseline="0" dirty="0" smtClean="0">
                          <a:latin typeface="+mn-lt"/>
                        </a:rPr>
                        <a:t>You compare evidence of three indicators in Italy and Tunisia and Syria and use connectives to help develop the so what principle and explanations. (1+1 x 3) </a:t>
                      </a:r>
                    </a:p>
                    <a:p>
                      <a:pPr algn="l"/>
                      <a:endParaRPr lang="en-US" sz="1300" baseline="0" dirty="0" smtClean="0">
                        <a:latin typeface="+mn-lt"/>
                      </a:endParaRPr>
                    </a:p>
                  </a:txBody>
                  <a:tcPr/>
                </a:tc>
              </a:tr>
            </a:tbl>
          </a:graphicData>
        </a:graphic>
      </p:graphicFrame>
      <p:pic>
        <p:nvPicPr>
          <p:cNvPr id="5" name="Picture 2" descr="http://www.samsykes.com/wp/wp-content/uploads/2011/12/interview.jpeg"/>
          <p:cNvPicPr>
            <a:picLocks noChangeAspect="1" noChangeArrowheads="1"/>
          </p:cNvPicPr>
          <p:nvPr/>
        </p:nvPicPr>
        <p:blipFill>
          <a:blip r:embed="rId2" cstate="print"/>
          <a:srcRect/>
          <a:stretch>
            <a:fillRect/>
          </a:stretch>
        </p:blipFill>
        <p:spPr bwMode="auto">
          <a:xfrm>
            <a:off x="1522614" y="4464496"/>
            <a:ext cx="842189" cy="1052736"/>
          </a:xfrm>
          <a:prstGeom prst="rect">
            <a:avLst/>
          </a:prstGeom>
          <a:noFill/>
        </p:spPr>
      </p:pic>
      <p:pic>
        <p:nvPicPr>
          <p:cNvPr id="6" name="Picture 5" descr="http://www.wix.com/blog/wp-content/uploads/2010/10/keywords.jpg">
            <a:hlinkClick r:id="rId3"/>
          </p:cNvPr>
          <p:cNvPicPr>
            <a:picLocks noChangeAspect="1" noChangeArrowheads="1"/>
          </p:cNvPicPr>
          <p:nvPr/>
        </p:nvPicPr>
        <p:blipFill>
          <a:blip r:embed="rId4" cstate="print"/>
          <a:srcRect/>
          <a:stretch>
            <a:fillRect/>
          </a:stretch>
        </p:blipFill>
        <p:spPr bwMode="auto">
          <a:xfrm>
            <a:off x="2555384" y="4778475"/>
            <a:ext cx="1152128" cy="784544"/>
          </a:xfrm>
          <a:prstGeom prst="rect">
            <a:avLst/>
          </a:prstGeom>
          <a:noFill/>
          <a:ln w="76200">
            <a:solidFill>
              <a:srgbClr val="0070C0"/>
            </a:solidFill>
          </a:ln>
        </p:spPr>
      </p:pic>
      <p:pic>
        <p:nvPicPr>
          <p:cNvPr id="8" name="Picture 2" descr="Free political world map">
            <a:hlinkClick r:id="rId5"/>
          </p:cNvPr>
          <p:cNvPicPr>
            <a:picLocks noChangeAspect="1" noChangeArrowheads="1"/>
          </p:cNvPicPr>
          <p:nvPr/>
        </p:nvPicPr>
        <p:blipFill>
          <a:blip r:embed="rId6" cstate="print"/>
          <a:srcRect/>
          <a:stretch>
            <a:fillRect/>
          </a:stretch>
        </p:blipFill>
        <p:spPr bwMode="auto">
          <a:xfrm>
            <a:off x="2123728" y="5877272"/>
            <a:ext cx="1368152" cy="684076"/>
          </a:xfrm>
          <a:prstGeom prst="rect">
            <a:avLst/>
          </a:prstGeom>
          <a:noFill/>
          <a:ln w="76200">
            <a:solidFill>
              <a:srgbClr val="FF0000"/>
            </a:solidFill>
          </a:ln>
        </p:spPr>
      </p:pic>
      <p:sp>
        <p:nvSpPr>
          <p:cNvPr id="9" name="Heart 8"/>
          <p:cNvSpPr/>
          <p:nvPr/>
        </p:nvSpPr>
        <p:spPr>
          <a:xfrm>
            <a:off x="395536" y="5013176"/>
            <a:ext cx="1368152" cy="1656184"/>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39552" y="5517232"/>
            <a:ext cx="1077056" cy="307777"/>
          </a:xfrm>
          <a:prstGeom prst="rect">
            <a:avLst/>
          </a:prstGeom>
          <a:noFill/>
        </p:spPr>
        <p:txBody>
          <a:bodyPr wrap="square" rtlCol="0">
            <a:spAutoFit/>
          </a:bodyPr>
          <a:lstStyle/>
          <a:p>
            <a:pPr algn="ctr"/>
            <a:r>
              <a:rPr lang="en-GB" sz="1400" dirty="0" smtClean="0">
                <a:solidFill>
                  <a:schemeClr val="bg1"/>
                </a:solidFill>
              </a:rPr>
              <a:t>Connectives</a:t>
            </a:r>
            <a:endParaRPr lang="en-GB" sz="1400" dirty="0">
              <a:solidFill>
                <a:schemeClr val="bg1"/>
              </a:solidFill>
            </a:endParaRP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4999" y="3933056"/>
            <a:ext cx="2656414" cy="2788384"/>
          </a:xfrm>
          <a:prstGeom prst="rect">
            <a:avLst/>
          </a:prstGeom>
        </p:spPr>
      </p:pic>
      <p:sp>
        <p:nvSpPr>
          <p:cNvPr id="12" name="TextBox 11"/>
          <p:cNvSpPr txBox="1"/>
          <p:nvPr/>
        </p:nvSpPr>
        <p:spPr>
          <a:xfrm>
            <a:off x="3898093" y="4530023"/>
            <a:ext cx="2169826" cy="1754326"/>
          </a:xfrm>
          <a:prstGeom prst="rect">
            <a:avLst/>
          </a:prstGeom>
          <a:solidFill>
            <a:srgbClr val="92D050"/>
          </a:solidFill>
        </p:spPr>
        <p:txBody>
          <a:bodyPr wrap="square" rtlCol="0">
            <a:spAutoFit/>
          </a:bodyPr>
          <a:lstStyle/>
          <a:p>
            <a:r>
              <a:rPr lang="en-GB" dirty="0" smtClean="0"/>
              <a:t>Finished? Check your answer against the mark scheme and use the highlighter to show how your answer is great.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2600</TotalTime>
  <Words>1816</Words>
  <Application>Microsoft Office PowerPoint</Application>
  <PresentationFormat>On-screen Show (4:3)</PresentationFormat>
  <Paragraphs>264</Paragraphs>
  <Slides>21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Hardware</dc:creator>
  <cp:lastModifiedBy>R.Lillington</cp:lastModifiedBy>
  <cp:revision>250</cp:revision>
  <cp:lastPrinted>2015-10-07T12:09:40Z</cp:lastPrinted>
  <dcterms:created xsi:type="dcterms:W3CDTF">2012-10-14T11:00:00Z</dcterms:created>
  <dcterms:modified xsi:type="dcterms:W3CDTF">2015-10-07T12:09:53Z</dcterms:modified>
</cp:coreProperties>
</file>